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0"/>
  </p:notesMasterIdLst>
  <p:sldIdLst>
    <p:sldId id="257" r:id="rId3"/>
    <p:sldId id="345" r:id="rId4"/>
    <p:sldId id="346" r:id="rId5"/>
    <p:sldId id="342" r:id="rId6"/>
    <p:sldId id="316" r:id="rId7"/>
    <p:sldId id="347" r:id="rId8"/>
    <p:sldId id="353" r:id="rId9"/>
    <p:sldId id="348" r:id="rId10"/>
    <p:sldId id="319" r:id="rId11"/>
    <p:sldId id="317" r:id="rId12"/>
    <p:sldId id="349" r:id="rId13"/>
    <p:sldId id="350" r:id="rId14"/>
    <p:sldId id="351" r:id="rId15"/>
    <p:sldId id="326" r:id="rId16"/>
    <p:sldId id="320" r:id="rId17"/>
    <p:sldId id="333" r:id="rId18"/>
    <p:sldId id="35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0607"/>
    <a:srgbClr val="750506"/>
    <a:srgbClr val="760506"/>
    <a:srgbClr val="690305"/>
    <a:srgbClr val="5E0305"/>
    <a:srgbClr val="770506"/>
    <a:srgbClr val="6D0405"/>
    <a:srgbClr val="880707"/>
    <a:srgbClr val="800607"/>
    <a:srgbClr val="89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81" d="100"/>
          <a:sy n="81" d="100"/>
        </p:scale>
        <p:origin x="3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F5D97-6AEF-44D3-B74E-C5F65490F067}" type="doc">
      <dgm:prSet loTypeId="urn:microsoft.com/office/officeart/2005/8/layout/pyramid1#1" loCatId="pyramid" qsTypeId="urn:microsoft.com/office/officeart/2005/8/quickstyle/simple1#1" qsCatId="simple" csTypeId="urn:microsoft.com/office/officeart/2005/8/colors/accent1_2#1" csCatId="accent1" phldr="1"/>
      <dgm:spPr/>
    </dgm:pt>
    <dgm:pt modelId="{628EBE10-FF73-49EA-93A3-95BBC3509A7A}">
      <dgm:prSet phldrT="[文本]" custT="1"/>
      <dgm:spPr>
        <a:solidFill>
          <a:srgbClr val="890607"/>
        </a:solidFill>
      </dgm:spPr>
      <dgm:t>
        <a:bodyPr/>
        <a:lstStyle/>
        <a:p>
          <a:endParaRPr lang="en-US" altLang="zh-CN" sz="2400" b="1" kern="1200" dirty="0">
            <a:solidFill>
              <a:schemeClr val="bg1"/>
            </a:solidFill>
          </a:endParaRPr>
        </a:p>
        <a:p>
          <a:r>
            <a:rPr lang="zh-CN" alt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一个</a:t>
          </a:r>
          <a:endParaRPr lang="en-US" altLang="zh-CN" sz="20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  <a:p>
          <a:r>
            <a:rPr lang="zh-CN" alt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目标</a:t>
          </a:r>
        </a:p>
      </dgm:t>
    </dgm:pt>
    <dgm:pt modelId="{61452ADF-D075-42D7-B4FC-7BA5A68F6D21}" type="parTrans" cxnId="{B1D2902B-209D-4CDC-B083-F9FD0D167895}">
      <dgm:prSet/>
      <dgm:spPr/>
      <dgm:t>
        <a:bodyPr/>
        <a:lstStyle/>
        <a:p>
          <a:endParaRPr lang="zh-CN" altLang="en-US"/>
        </a:p>
      </dgm:t>
    </dgm:pt>
    <dgm:pt modelId="{FCDEAC1A-8548-4C8B-8CFA-6BE6E3EE7ED2}" type="sibTrans" cxnId="{B1D2902B-209D-4CDC-B083-F9FD0D167895}">
      <dgm:prSet/>
      <dgm:spPr/>
      <dgm:t>
        <a:bodyPr/>
        <a:lstStyle/>
        <a:p>
          <a:endParaRPr lang="zh-CN" altLang="en-US"/>
        </a:p>
      </dgm:t>
    </dgm:pt>
    <dgm:pt modelId="{E6B152B4-2702-4722-9576-21516F3AFC04}">
      <dgm:prSet phldrT="[文本]" custT="1"/>
      <dgm:spPr>
        <a:solidFill>
          <a:srgbClr val="690305"/>
        </a:solidFill>
      </dgm:spPr>
      <dgm:t>
        <a:bodyPr/>
        <a:lstStyle/>
        <a:p>
          <a:r>
            <a: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两个标准</a:t>
          </a:r>
        </a:p>
      </dgm:t>
    </dgm:pt>
    <dgm:pt modelId="{E45A8E22-C307-48B5-831E-89E60D1EB7F5}" type="parTrans" cxnId="{840391F9-03B2-41AC-9657-0FDA766054CB}">
      <dgm:prSet/>
      <dgm:spPr/>
      <dgm:t>
        <a:bodyPr/>
        <a:lstStyle/>
        <a:p>
          <a:endParaRPr lang="zh-CN" altLang="en-US"/>
        </a:p>
      </dgm:t>
    </dgm:pt>
    <dgm:pt modelId="{DFF788ED-99A2-4518-8609-849A630DB23D}" type="sibTrans" cxnId="{840391F9-03B2-41AC-9657-0FDA766054CB}">
      <dgm:prSet/>
      <dgm:spPr/>
      <dgm:t>
        <a:bodyPr/>
        <a:lstStyle/>
        <a:p>
          <a:endParaRPr lang="zh-CN" altLang="en-US"/>
        </a:p>
      </dgm:t>
    </dgm:pt>
    <dgm:pt modelId="{06D274A7-96C5-4CC7-810F-6A55408FC049}">
      <dgm:prSet phldrT="[文本]" custT="1"/>
      <dgm:spPr>
        <a:solidFill>
          <a:srgbClr val="810607"/>
        </a:solidFill>
      </dgm:spPr>
      <dgm:t>
        <a:bodyPr/>
        <a:lstStyle/>
        <a:p>
          <a:r>
            <a: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三个技巧</a:t>
          </a:r>
        </a:p>
      </dgm:t>
    </dgm:pt>
    <dgm:pt modelId="{B813013D-3B72-40D8-991E-51D0355AC66E}" type="parTrans" cxnId="{B7C529BA-08F8-4FFC-AA6E-8CBC2F2D2F58}">
      <dgm:prSet/>
      <dgm:spPr/>
      <dgm:t>
        <a:bodyPr/>
        <a:lstStyle/>
        <a:p>
          <a:endParaRPr lang="zh-CN" altLang="en-US"/>
        </a:p>
      </dgm:t>
    </dgm:pt>
    <dgm:pt modelId="{17831445-BFF6-40ED-8CB7-F91C4423C160}" type="sibTrans" cxnId="{B7C529BA-08F8-4FFC-AA6E-8CBC2F2D2F58}">
      <dgm:prSet/>
      <dgm:spPr/>
      <dgm:t>
        <a:bodyPr/>
        <a:lstStyle/>
        <a:p>
          <a:endParaRPr lang="zh-CN" altLang="en-US"/>
        </a:p>
      </dgm:t>
    </dgm:pt>
    <dgm:pt modelId="{C5B97378-125C-4636-A770-E134522EB193}" type="pres">
      <dgm:prSet presAssocID="{6A8F5D97-6AEF-44D3-B74E-C5F65490F067}" presName="Name0" presStyleCnt="0">
        <dgm:presLayoutVars>
          <dgm:dir/>
          <dgm:animLvl val="lvl"/>
          <dgm:resizeHandles val="exact"/>
        </dgm:presLayoutVars>
      </dgm:prSet>
      <dgm:spPr/>
    </dgm:pt>
    <dgm:pt modelId="{F49AC2DB-2927-4A07-AF5D-0C72FE2B6A8C}" type="pres">
      <dgm:prSet presAssocID="{628EBE10-FF73-49EA-93A3-95BBC3509A7A}" presName="Name8" presStyleCnt="0"/>
      <dgm:spPr/>
    </dgm:pt>
    <dgm:pt modelId="{B0013A41-C47C-481E-AD7E-86FD32F43C04}" type="pres">
      <dgm:prSet presAssocID="{628EBE10-FF73-49EA-93A3-95BBC3509A7A}" presName="level" presStyleLbl="node1" presStyleIdx="0" presStyleCnt="3">
        <dgm:presLayoutVars>
          <dgm:chMax val="1"/>
          <dgm:bulletEnabled val="1"/>
        </dgm:presLayoutVars>
      </dgm:prSet>
      <dgm:spPr/>
    </dgm:pt>
    <dgm:pt modelId="{37724395-8914-41F5-9DA4-93F359C4D7FF}" type="pres">
      <dgm:prSet presAssocID="{628EBE10-FF73-49EA-93A3-95BBC3509A7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7D39D1B-4FCC-47F8-AF95-C95ECAB73A20}" type="pres">
      <dgm:prSet presAssocID="{E6B152B4-2702-4722-9576-21516F3AFC04}" presName="Name8" presStyleCnt="0"/>
      <dgm:spPr/>
    </dgm:pt>
    <dgm:pt modelId="{1201AFA6-B6DA-45F7-AA03-1F9831A3BFFC}" type="pres">
      <dgm:prSet presAssocID="{E6B152B4-2702-4722-9576-21516F3AFC04}" presName="level" presStyleLbl="node1" presStyleIdx="1" presStyleCnt="3">
        <dgm:presLayoutVars>
          <dgm:chMax val="1"/>
          <dgm:bulletEnabled val="1"/>
        </dgm:presLayoutVars>
      </dgm:prSet>
      <dgm:spPr/>
    </dgm:pt>
    <dgm:pt modelId="{CADF1C05-5880-4297-8ED8-0165B10575EF}" type="pres">
      <dgm:prSet presAssocID="{E6B152B4-2702-4722-9576-21516F3AFC0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F72DC6-20DF-4A99-B02E-840E9AEE83D7}" type="pres">
      <dgm:prSet presAssocID="{06D274A7-96C5-4CC7-810F-6A55408FC049}" presName="Name8" presStyleCnt="0"/>
      <dgm:spPr/>
    </dgm:pt>
    <dgm:pt modelId="{14A8BBE1-0D6D-4DF5-AFF5-C508317F55B2}" type="pres">
      <dgm:prSet presAssocID="{06D274A7-96C5-4CC7-810F-6A55408FC049}" presName="level" presStyleLbl="node1" presStyleIdx="2" presStyleCnt="3">
        <dgm:presLayoutVars>
          <dgm:chMax val="1"/>
          <dgm:bulletEnabled val="1"/>
        </dgm:presLayoutVars>
      </dgm:prSet>
      <dgm:spPr/>
    </dgm:pt>
    <dgm:pt modelId="{697234EC-D3B4-4B13-8073-398D813DEB34}" type="pres">
      <dgm:prSet presAssocID="{06D274A7-96C5-4CC7-810F-6A55408FC04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1D2902B-209D-4CDC-B083-F9FD0D167895}" srcId="{6A8F5D97-6AEF-44D3-B74E-C5F65490F067}" destId="{628EBE10-FF73-49EA-93A3-95BBC3509A7A}" srcOrd="0" destOrd="0" parTransId="{61452ADF-D075-42D7-B4FC-7BA5A68F6D21}" sibTransId="{FCDEAC1A-8548-4C8B-8CFA-6BE6E3EE7ED2}"/>
    <dgm:cxn modelId="{05DB1833-12E4-4E66-B10C-8CC55358AD24}" type="presOf" srcId="{628EBE10-FF73-49EA-93A3-95BBC3509A7A}" destId="{37724395-8914-41F5-9DA4-93F359C4D7FF}" srcOrd="1" destOrd="0" presId="urn:microsoft.com/office/officeart/2005/8/layout/pyramid1#1"/>
    <dgm:cxn modelId="{4CD0C05C-B91F-477F-9973-91346CD1563C}" type="presOf" srcId="{6A8F5D97-6AEF-44D3-B74E-C5F65490F067}" destId="{C5B97378-125C-4636-A770-E134522EB193}" srcOrd="0" destOrd="0" presId="urn:microsoft.com/office/officeart/2005/8/layout/pyramid1#1"/>
    <dgm:cxn modelId="{AFABDD74-1241-46D4-AE9B-3F7FB4887623}" type="presOf" srcId="{E6B152B4-2702-4722-9576-21516F3AFC04}" destId="{1201AFA6-B6DA-45F7-AA03-1F9831A3BFFC}" srcOrd="0" destOrd="0" presId="urn:microsoft.com/office/officeart/2005/8/layout/pyramid1#1"/>
    <dgm:cxn modelId="{1C12B6AD-4A70-4692-AE16-E40BF533DE44}" type="presOf" srcId="{06D274A7-96C5-4CC7-810F-6A55408FC049}" destId="{14A8BBE1-0D6D-4DF5-AFF5-C508317F55B2}" srcOrd="0" destOrd="0" presId="urn:microsoft.com/office/officeart/2005/8/layout/pyramid1#1"/>
    <dgm:cxn modelId="{B7C529BA-08F8-4FFC-AA6E-8CBC2F2D2F58}" srcId="{6A8F5D97-6AEF-44D3-B74E-C5F65490F067}" destId="{06D274A7-96C5-4CC7-810F-6A55408FC049}" srcOrd="2" destOrd="0" parTransId="{B813013D-3B72-40D8-991E-51D0355AC66E}" sibTransId="{17831445-BFF6-40ED-8CB7-F91C4423C160}"/>
    <dgm:cxn modelId="{A5B8CBBA-7DE8-48C4-B5F1-61517255D763}" type="presOf" srcId="{06D274A7-96C5-4CC7-810F-6A55408FC049}" destId="{697234EC-D3B4-4B13-8073-398D813DEB34}" srcOrd="1" destOrd="0" presId="urn:microsoft.com/office/officeart/2005/8/layout/pyramid1#1"/>
    <dgm:cxn modelId="{A7AF59BC-5CD1-40BB-8803-EF8ED31ED78F}" type="presOf" srcId="{E6B152B4-2702-4722-9576-21516F3AFC04}" destId="{CADF1C05-5880-4297-8ED8-0165B10575EF}" srcOrd="1" destOrd="0" presId="urn:microsoft.com/office/officeart/2005/8/layout/pyramid1#1"/>
    <dgm:cxn modelId="{74043AF0-9508-4F84-964B-0F55C30A10E8}" type="presOf" srcId="{628EBE10-FF73-49EA-93A3-95BBC3509A7A}" destId="{B0013A41-C47C-481E-AD7E-86FD32F43C04}" srcOrd="0" destOrd="0" presId="urn:microsoft.com/office/officeart/2005/8/layout/pyramid1#1"/>
    <dgm:cxn modelId="{840391F9-03B2-41AC-9657-0FDA766054CB}" srcId="{6A8F5D97-6AEF-44D3-B74E-C5F65490F067}" destId="{E6B152B4-2702-4722-9576-21516F3AFC04}" srcOrd="1" destOrd="0" parTransId="{E45A8E22-C307-48B5-831E-89E60D1EB7F5}" sibTransId="{DFF788ED-99A2-4518-8609-849A630DB23D}"/>
    <dgm:cxn modelId="{A7CC9444-5702-46C2-95AE-5ADCFA4CFCCD}" type="presParOf" srcId="{C5B97378-125C-4636-A770-E134522EB193}" destId="{F49AC2DB-2927-4A07-AF5D-0C72FE2B6A8C}" srcOrd="0" destOrd="0" presId="urn:microsoft.com/office/officeart/2005/8/layout/pyramid1#1"/>
    <dgm:cxn modelId="{6E566B52-C432-4E3E-8068-E5EFA123BED0}" type="presParOf" srcId="{F49AC2DB-2927-4A07-AF5D-0C72FE2B6A8C}" destId="{B0013A41-C47C-481E-AD7E-86FD32F43C04}" srcOrd="0" destOrd="0" presId="urn:microsoft.com/office/officeart/2005/8/layout/pyramid1#1"/>
    <dgm:cxn modelId="{C0046C69-E927-4F36-BD05-2405B5579BD0}" type="presParOf" srcId="{F49AC2DB-2927-4A07-AF5D-0C72FE2B6A8C}" destId="{37724395-8914-41F5-9DA4-93F359C4D7FF}" srcOrd="1" destOrd="0" presId="urn:microsoft.com/office/officeart/2005/8/layout/pyramid1#1"/>
    <dgm:cxn modelId="{1FAF5B79-12ED-4256-BE5D-82C460E37F25}" type="presParOf" srcId="{C5B97378-125C-4636-A770-E134522EB193}" destId="{B7D39D1B-4FCC-47F8-AF95-C95ECAB73A20}" srcOrd="1" destOrd="0" presId="urn:microsoft.com/office/officeart/2005/8/layout/pyramid1#1"/>
    <dgm:cxn modelId="{4A3608FE-9F42-4F44-920F-7D399C33D0B8}" type="presParOf" srcId="{B7D39D1B-4FCC-47F8-AF95-C95ECAB73A20}" destId="{1201AFA6-B6DA-45F7-AA03-1F9831A3BFFC}" srcOrd="0" destOrd="0" presId="urn:microsoft.com/office/officeart/2005/8/layout/pyramid1#1"/>
    <dgm:cxn modelId="{061702E0-A750-45CF-B736-C13BA7F2FEF0}" type="presParOf" srcId="{B7D39D1B-4FCC-47F8-AF95-C95ECAB73A20}" destId="{CADF1C05-5880-4297-8ED8-0165B10575EF}" srcOrd="1" destOrd="0" presId="urn:microsoft.com/office/officeart/2005/8/layout/pyramid1#1"/>
    <dgm:cxn modelId="{3A7DB652-6154-48D2-9162-34274ADC1C4F}" type="presParOf" srcId="{C5B97378-125C-4636-A770-E134522EB193}" destId="{E9F72DC6-20DF-4A99-B02E-840E9AEE83D7}" srcOrd="2" destOrd="0" presId="urn:microsoft.com/office/officeart/2005/8/layout/pyramid1#1"/>
    <dgm:cxn modelId="{80D22A65-B2DD-4F7C-8BB2-25D24309F9F8}" type="presParOf" srcId="{E9F72DC6-20DF-4A99-B02E-840E9AEE83D7}" destId="{14A8BBE1-0D6D-4DF5-AFF5-C508317F55B2}" srcOrd="0" destOrd="0" presId="urn:microsoft.com/office/officeart/2005/8/layout/pyramid1#1"/>
    <dgm:cxn modelId="{096985AE-C3F3-4571-9735-4B6AAD834FDF}" type="presParOf" srcId="{E9F72DC6-20DF-4A99-B02E-840E9AEE83D7}" destId="{697234EC-D3B4-4B13-8073-398D813DEB34}" srcOrd="1" destOrd="0" presId="urn:microsoft.com/office/officeart/2005/8/layout/pyramid1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13A41-C47C-481E-AD7E-86FD32F43C04}">
      <dsp:nvSpPr>
        <dsp:cNvPr id="0" name=""/>
        <dsp:cNvSpPr/>
      </dsp:nvSpPr>
      <dsp:spPr>
        <a:xfrm>
          <a:off x="1707726" y="0"/>
          <a:ext cx="1707726" cy="1329831"/>
        </a:xfrm>
        <a:prstGeom prst="trapezoid">
          <a:avLst>
            <a:gd name="adj" fmla="val 64208"/>
          </a:avLst>
        </a:prstGeom>
        <a:solidFill>
          <a:srgbClr val="89060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b="1" kern="1200" dirty="0">
            <a:solidFill>
              <a:schemeClr val="bg1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一个</a:t>
          </a:r>
          <a:endParaRPr lang="en-US" altLang="zh-CN" sz="20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目标</a:t>
          </a:r>
        </a:p>
      </dsp:txBody>
      <dsp:txXfrm>
        <a:off x="1707726" y="0"/>
        <a:ext cx="1707726" cy="1329831"/>
      </dsp:txXfrm>
    </dsp:sp>
    <dsp:sp modelId="{1201AFA6-B6DA-45F7-AA03-1F9831A3BFFC}">
      <dsp:nvSpPr>
        <dsp:cNvPr id="0" name=""/>
        <dsp:cNvSpPr/>
      </dsp:nvSpPr>
      <dsp:spPr>
        <a:xfrm>
          <a:off x="853863" y="1329831"/>
          <a:ext cx="3415453" cy="1329831"/>
        </a:xfrm>
        <a:prstGeom prst="trapezoid">
          <a:avLst>
            <a:gd name="adj" fmla="val 64208"/>
          </a:avLst>
        </a:prstGeom>
        <a:solidFill>
          <a:srgbClr val="69030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两个标准</a:t>
          </a:r>
        </a:p>
      </dsp:txBody>
      <dsp:txXfrm>
        <a:off x="1451567" y="1329831"/>
        <a:ext cx="2220044" cy="1329831"/>
      </dsp:txXfrm>
    </dsp:sp>
    <dsp:sp modelId="{14A8BBE1-0D6D-4DF5-AFF5-C508317F55B2}">
      <dsp:nvSpPr>
        <dsp:cNvPr id="0" name=""/>
        <dsp:cNvSpPr/>
      </dsp:nvSpPr>
      <dsp:spPr>
        <a:xfrm>
          <a:off x="0" y="2659662"/>
          <a:ext cx="5123180" cy="1329831"/>
        </a:xfrm>
        <a:prstGeom prst="trapezoid">
          <a:avLst>
            <a:gd name="adj" fmla="val 64208"/>
          </a:avLst>
        </a:prstGeom>
        <a:solidFill>
          <a:srgbClr val="81060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三个技巧</a:t>
          </a:r>
        </a:p>
      </dsp:txBody>
      <dsp:txXfrm>
        <a:off x="896556" y="2659662"/>
        <a:ext cx="3330067" cy="1329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#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48BFB-261F-432E-98B8-949976BA8C2C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1589B-7699-41F2-A349-0E3A2ACBBE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1BA1030E-CB48-489F-A105-E5E7B6F4730B}" type="slidenum">
              <a:rPr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9459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>
              <a:latin typeface="华文楷体" panose="02010600040101010101" pitchFamily="2" charset="-122"/>
              <a:ea typeface="华文楷体" panose="02010600040101010101" pitchFamily="2" charset="-122"/>
              <a:sym typeface="宋体" panose="02010600030101010101" pitchFamily="2" charset="-122"/>
            </a:endParaRPr>
          </a:p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>
              <a:latin typeface="华文楷体" panose="02010600040101010101" pitchFamily="2" charset="-122"/>
              <a:ea typeface="华文楷体" panose="02010600040101010101" pitchFamily="2" charset="-122"/>
              <a:sym typeface="宋体" panose="02010600030101010101" pitchFamily="2" charset="-122"/>
            </a:endParaRPr>
          </a:p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5603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>
              <a:latin typeface="华文楷体" panose="02010600040101010101" pitchFamily="2" charset="-122"/>
              <a:ea typeface="华文楷体" panose="02010600040101010101" pitchFamily="2" charset="-122"/>
              <a:sym typeface="宋体" panose="02010600030101010101" pitchFamily="2" charset="-122"/>
            </a:endParaRPr>
          </a:p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9459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>
              <a:latin typeface="华文楷体" panose="02010600040101010101" pitchFamily="2" charset="-122"/>
              <a:ea typeface="华文楷体" panose="02010600040101010101" pitchFamily="2" charset="-122"/>
              <a:sym typeface="宋体" panose="02010600030101010101" pitchFamily="2" charset="-122"/>
            </a:endParaRPr>
          </a:p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1BA1030E-CB48-489F-A105-E5E7B6F4730B}" type="slidenum">
              <a:rPr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t>17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9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>
              <a:latin typeface="华文楷体" panose="02010600040101010101" pitchFamily="2" charset="-122"/>
              <a:ea typeface="华文楷体" panose="02010600040101010101" pitchFamily="2" charset="-122"/>
              <a:sym typeface="宋体" panose="02010600030101010101" pitchFamily="2" charset="-122"/>
            </a:endParaRPr>
          </a:p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>
              <a:latin typeface="华文楷体" panose="02010600040101010101" pitchFamily="2" charset="-122"/>
              <a:ea typeface="华文楷体" panose="02010600040101010101" pitchFamily="2" charset="-122"/>
              <a:sym typeface="宋体" panose="02010600030101010101" pitchFamily="2" charset="-122"/>
            </a:endParaRPr>
          </a:p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355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>
              <a:latin typeface="华文楷体" panose="02010600040101010101" pitchFamily="2" charset="-122"/>
              <a:ea typeface="华文楷体" panose="02010600040101010101" pitchFamily="2" charset="-122"/>
              <a:sym typeface="宋体" panose="02010600030101010101" pitchFamily="2" charset="-122"/>
            </a:endParaRPr>
          </a:p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9459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399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765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1507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>
              <a:latin typeface="华文楷体" panose="02010600040101010101" pitchFamily="2" charset="-122"/>
              <a:ea typeface="华文楷体" panose="02010600040101010101" pitchFamily="2" charset="-122"/>
              <a:sym typeface="宋体" panose="02010600030101010101" pitchFamily="2" charset="-122"/>
            </a:endParaRPr>
          </a:p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9966E-03BE-46E6-8C10-AA3880EA4DF0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4FAAD-CBAC-4B5D-9C08-33C5A60CB8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9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image" Target="../media/image23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image" Target="../media/image22.png"/><Relationship Id="rId2" Type="http://schemas.openxmlformats.org/officeDocument/2006/relationships/tags" Target="../tags/tag25.xml"/><Relationship Id="rId16" Type="http://schemas.openxmlformats.org/officeDocument/2006/relationships/image" Target="../media/image21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notesSlide" Target="../notesSlides/notesSlide13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18.jpeg"/><Relationship Id="rId2" Type="http://schemas.openxmlformats.org/officeDocument/2006/relationships/tags" Target="../tags/tag6.xml"/><Relationship Id="rId16" Type="http://schemas.openxmlformats.org/officeDocument/2006/relationships/image" Target="../media/image17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9.xml"/><Relationship Id="rId15" Type="http://schemas.openxmlformats.org/officeDocument/2006/relationships/image" Target="../media/image16.jpeg"/><Relationship Id="rId10" Type="http://schemas.openxmlformats.org/officeDocument/2006/relationships/tags" Target="../tags/tag14.xml"/><Relationship Id="rId19" Type="http://schemas.openxmlformats.org/officeDocument/2006/relationships/image" Target="../media/image20.jpe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75"/>
          <p:cNvGrpSpPr/>
          <p:nvPr/>
        </p:nvGrpSpPr>
        <p:grpSpPr bwMode="auto">
          <a:xfrm>
            <a:off x="4606926" y="2301877"/>
            <a:ext cx="4062413" cy="4075113"/>
            <a:chOff x="-2971006" y="2889931"/>
            <a:chExt cx="3048000" cy="3057525"/>
          </a:xfrm>
        </p:grpSpPr>
        <p:pic>
          <p:nvPicPr>
            <p:cNvPr id="16391" name="Picture 2" descr="花瓣-0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" t="19324" r="91370" b="26570"/>
            <a:stretch>
              <a:fillRect/>
            </a:stretch>
          </p:blipFill>
          <p:spPr bwMode="auto">
            <a:xfrm>
              <a:off x="-2666206" y="5099731"/>
              <a:ext cx="411162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2" name="Picture 3" descr="花瓣-0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4" r="88031" b="21506"/>
            <a:stretch>
              <a:fillRect/>
            </a:stretch>
          </p:blipFill>
          <p:spPr bwMode="auto">
            <a:xfrm>
              <a:off x="-2056606" y="3459843"/>
              <a:ext cx="544512" cy="49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3" name="Picture 5" descr="花瓣-0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6" t="18280" r="72223" b="30107"/>
            <a:stretch>
              <a:fillRect/>
            </a:stretch>
          </p:blipFill>
          <p:spPr bwMode="auto">
            <a:xfrm>
              <a:off x="-305594" y="5252131"/>
              <a:ext cx="382588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4" name="Picture 7" descr="花瓣-0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62" t="17204" r="37750" b="35484"/>
            <a:stretch>
              <a:fillRect/>
            </a:stretch>
          </p:blipFill>
          <p:spPr bwMode="auto">
            <a:xfrm>
              <a:off x="-1447006" y="4626656"/>
              <a:ext cx="271462" cy="29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5" name="Picture 8" descr="花瓣-0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50" t="17204" r="31526" b="18280"/>
            <a:stretch>
              <a:fillRect/>
            </a:stretch>
          </p:blipFill>
          <p:spPr bwMode="auto">
            <a:xfrm>
              <a:off x="-1218406" y="5099731"/>
              <a:ext cx="26511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6" name="Picture 9" descr="花瓣-0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95" t="30107" r="25781" b="18280"/>
            <a:stretch>
              <a:fillRect/>
            </a:stretch>
          </p:blipFill>
          <p:spPr bwMode="auto">
            <a:xfrm>
              <a:off x="-2361406" y="3728131"/>
              <a:ext cx="354012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7" name="Picture 10" descr="花瓣-0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40" t="34409" r="20515" b="18280"/>
            <a:stretch>
              <a:fillRect/>
            </a:stretch>
          </p:blipFill>
          <p:spPr bwMode="auto">
            <a:xfrm>
              <a:off x="-1545431" y="3686856"/>
              <a:ext cx="327025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8" name="Picture 11" descr="花瓣-0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15" t="30107" r="10732" b="18280"/>
            <a:stretch>
              <a:fillRect/>
            </a:stretch>
          </p:blipFill>
          <p:spPr bwMode="auto">
            <a:xfrm>
              <a:off x="-2013744" y="4264706"/>
              <a:ext cx="339725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9" name="Picture 12" descr="花瓣-0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49" t="30920" b="18840"/>
            <a:stretch>
              <a:fillRect/>
            </a:stretch>
          </p:blipFill>
          <p:spPr bwMode="auto">
            <a:xfrm>
              <a:off x="-1447006" y="5633131"/>
              <a:ext cx="404812" cy="29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Picture 13" descr="花瓣-0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0" t="15460" r="82730" b="22705"/>
            <a:stretch>
              <a:fillRect/>
            </a:stretch>
          </p:blipFill>
          <p:spPr bwMode="auto">
            <a:xfrm>
              <a:off x="-2285206" y="2889931"/>
              <a:ext cx="4572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1" name="Picture 14" descr="花瓣-0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25" t="19325" r="64177" b="18840"/>
            <a:stretch>
              <a:fillRect/>
            </a:stretch>
          </p:blipFill>
          <p:spPr bwMode="auto">
            <a:xfrm>
              <a:off x="-2285206" y="4593318"/>
              <a:ext cx="43338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2" name="Picture 15" descr="花瓣-0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8" t="23190" r="35266" b="26569"/>
            <a:stretch>
              <a:fillRect/>
            </a:stretch>
          </p:blipFill>
          <p:spPr bwMode="auto">
            <a:xfrm>
              <a:off x="-2971006" y="4109131"/>
              <a:ext cx="685800" cy="29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3" name="Picture 16" descr="花瓣-0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70" t="15462" r="25342" b="14975"/>
            <a:stretch>
              <a:fillRect/>
            </a:stretch>
          </p:blipFill>
          <p:spPr bwMode="auto">
            <a:xfrm>
              <a:off x="-2742406" y="5480731"/>
              <a:ext cx="649287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4" name="Picture 17" descr="花瓣-0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20" t="15462" r="15849" b="18840"/>
            <a:stretch>
              <a:fillRect/>
            </a:stretch>
          </p:blipFill>
          <p:spPr bwMode="auto">
            <a:xfrm>
              <a:off x="-837406" y="4775881"/>
              <a:ext cx="457200" cy="38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82" y="1150504"/>
            <a:ext cx="96678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淘宝网chenying0907出品 2"/>
          <p:cNvSpPr txBox="1">
            <a:spLocks noChangeArrowheads="1"/>
          </p:cNvSpPr>
          <p:nvPr/>
        </p:nvSpPr>
        <p:spPr bwMode="auto">
          <a:xfrm>
            <a:off x="2074082" y="2024979"/>
            <a:ext cx="8522970" cy="483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35" tIns="64468" rIns="128935" bIns="64468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投身实践，筑梦青春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计算机学院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2021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年暑期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三下乡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社会实践动员会</a:t>
            </a:r>
          </a:p>
          <a:p>
            <a:pPr algn="ctr" eaLnBrk="1" hangingPunct="1"/>
            <a:r>
              <a:rPr lang="en-US" altLang="zh-CN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                      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</a:t>
            </a:r>
            <a:endParaRPr lang="en-US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endParaRPr lang="en-US" altLang="zh-CN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endParaRPr 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2021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                               </a:t>
            </a:r>
            <a:endParaRPr lang="en-US" altLang="zh-CN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endParaRPr lang="en-US" altLang="zh-CN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6389" name="Picture 4" descr="花瓣-0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39" t="34409" r="3760" b="18280"/>
          <a:stretch>
            <a:fillRect/>
          </a:stretch>
        </p:blipFill>
        <p:spPr bwMode="auto">
          <a:xfrm>
            <a:off x="7162800" y="6113465"/>
            <a:ext cx="406400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F6425E-67FE-4987-8BBA-39836E7F43E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67" y="576288"/>
            <a:ext cx="5553867" cy="136653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6" y="319088"/>
            <a:ext cx="10290175" cy="22225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901826" y="319088"/>
            <a:ext cx="10290175" cy="2222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436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01825" y="635318"/>
            <a:ext cx="913765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二、研究设计与调研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10205" y="2398395"/>
            <a:ext cx="27838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研究背景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研究目标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研究内容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研究方法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5.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预期产出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6.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进度安排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01825" y="1653540"/>
            <a:ext cx="6565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（一）策划书的撰写</a:t>
            </a:r>
            <a:endParaRPr 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94045" y="2398395"/>
            <a:ext cx="499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策划书撰写要点：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60795" y="3136900"/>
            <a:ext cx="49904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条理清楚，分类合理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问题提出恰当，现状及意义分析到位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研究目标明确，不能太大、太多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研究内容适当，突出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1-2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个重点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研究方法得当，定性与定量结合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预期产出可观，突出实践成果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87D9807-1608-43FE-85E0-1A005CFB0B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6" y="319088"/>
            <a:ext cx="10290175" cy="22225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901826" y="319088"/>
            <a:ext cx="10290175" cy="2222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文本框 55"/>
          <p:cNvSpPr txBox="1">
            <a:spLocks noChangeArrowheads="1"/>
          </p:cNvSpPr>
          <p:nvPr/>
        </p:nvSpPr>
        <p:spPr bwMode="auto">
          <a:xfrm>
            <a:off x="5898041" y="2546951"/>
            <a:ext cx="2298858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深入学习文献</a:t>
            </a:r>
          </a:p>
        </p:txBody>
      </p:sp>
      <p:sp>
        <p:nvSpPr>
          <p:cNvPr id="28" name="文本框 55"/>
          <p:cNvSpPr txBox="1">
            <a:spLocks noChangeArrowheads="1"/>
          </p:cNvSpPr>
          <p:nvPr/>
        </p:nvSpPr>
        <p:spPr bwMode="auto">
          <a:xfrm>
            <a:off x="5898041" y="3254341"/>
            <a:ext cx="5322093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根据研究目标与研究内容，细化研究方法</a:t>
            </a:r>
          </a:p>
        </p:txBody>
      </p:sp>
      <p:sp>
        <p:nvSpPr>
          <p:cNvPr id="30" name="文本框 55"/>
          <p:cNvSpPr txBox="1">
            <a:spLocks noChangeArrowheads="1"/>
          </p:cNvSpPr>
          <p:nvPr/>
        </p:nvSpPr>
        <p:spPr bwMode="auto">
          <a:xfrm>
            <a:off x="5897880" y="3992880"/>
            <a:ext cx="48355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研究方案中需要避免的问题</a:t>
            </a:r>
          </a:p>
        </p:txBody>
      </p:sp>
      <p:sp>
        <p:nvSpPr>
          <p:cNvPr id="31" name="文本框 55"/>
          <p:cNvSpPr txBox="1">
            <a:spLocks noChangeArrowheads="1"/>
          </p:cNvSpPr>
          <p:nvPr/>
        </p:nvSpPr>
        <p:spPr bwMode="auto">
          <a:xfrm>
            <a:off x="5897880" y="4700270"/>
            <a:ext cx="44926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调研地点的最终选择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安全性、可行性</a:t>
            </a:r>
          </a:p>
        </p:txBody>
      </p:sp>
      <p:sp>
        <p:nvSpPr>
          <p:cNvPr id="18436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01825" y="635318"/>
            <a:ext cx="913765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二、研究设计与调研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" y="3100070"/>
            <a:ext cx="4610100" cy="20739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1825" y="1769110"/>
            <a:ext cx="6565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（二）立项后研究设计</a:t>
            </a:r>
            <a:endParaRPr 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92E8B9-96E9-43B8-BD3E-A7D27B8278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6" y="319088"/>
            <a:ext cx="10290175" cy="22225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901826" y="319088"/>
            <a:ext cx="10290175" cy="2222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535" name="文本框 55"/>
          <p:cNvSpPr txBox="1">
            <a:spLocks noChangeArrowheads="1"/>
          </p:cNvSpPr>
          <p:nvPr/>
        </p:nvSpPr>
        <p:spPr bwMode="auto">
          <a:xfrm>
            <a:off x="9639935" y="3242945"/>
            <a:ext cx="166751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访谈记录</a:t>
            </a: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原始语言</a:t>
            </a: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即时感想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820420" y="1847216"/>
          <a:ext cx="5123180" cy="3989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248402" y="2259664"/>
            <a:ext cx="2305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收集一手资料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48402" y="3207160"/>
            <a:ext cx="3499484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规范和详细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规范：结构性访谈、问卷编码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详细：内容完整、有据可查</a:t>
            </a:r>
          </a:p>
          <a:p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48402" y="4926438"/>
            <a:ext cx="304545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勤观察、多思考、善提问</a:t>
            </a:r>
          </a:p>
        </p:txBody>
      </p:sp>
      <p:sp>
        <p:nvSpPr>
          <p:cNvPr id="18436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01825" y="635318"/>
            <a:ext cx="913765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二、研究设计与调研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F04A5DB-D118-45E2-96B8-86FC07A586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图片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6" y="319088"/>
            <a:ext cx="10290175" cy="222251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901826" y="319088"/>
            <a:ext cx="10290175" cy="222251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五边形 8"/>
          <p:cNvSpPr/>
          <p:nvPr>
            <p:custDataLst>
              <p:tags r:id="rId1"/>
            </p:custDataLst>
          </p:nvPr>
        </p:nvSpPr>
        <p:spPr>
          <a:xfrm flipH="1">
            <a:off x="845185" y="3917315"/>
            <a:ext cx="2281555" cy="606425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rgbClr val="1AA3AA">
                <a:lumMod val="20000"/>
                <a:lumOff val="80000"/>
              </a:srgbClr>
            </a:solidFill>
          </a:ln>
        </p:spPr>
        <p:txBody>
          <a:bodyPr lIns="90000" tIns="46800" rIns="90000" bIns="46800" anchor="ctr">
            <a:normAutofit/>
          </a:bodyPr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 bwMode="auto">
          <a:xfrm>
            <a:off x="1621790" y="3919220"/>
            <a:ext cx="1048385" cy="594360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90000" tIns="46800" rIns="90000" bIns="46800" anchor="ctr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buClr>
                <a:prstClr val="white"/>
              </a:buClr>
              <a:defRPr/>
            </a:pPr>
            <a:r>
              <a:rPr lang="zh-CN" altLang="en-US" sz="2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投稿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 bwMode="auto">
          <a:xfrm>
            <a:off x="1116968" y="3954529"/>
            <a:ext cx="484107" cy="470898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90000" tIns="46800" rIns="90000" bIns="46800" anchor="ctr">
            <a:normAutofit fontScale="87500" lnSpcReduction="2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5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2" name="五边形 11"/>
          <p:cNvSpPr/>
          <p:nvPr>
            <p:custDataLst>
              <p:tags r:id="rId4"/>
            </p:custDataLst>
          </p:nvPr>
        </p:nvSpPr>
        <p:spPr>
          <a:xfrm>
            <a:off x="3288665" y="3019425"/>
            <a:ext cx="1921510" cy="606425"/>
          </a:xfrm>
          <a:prstGeom prst="homePlate">
            <a:avLst/>
          </a:prstGeom>
          <a:solidFill>
            <a:srgbClr val="3498DB"/>
          </a:solidFill>
          <a:ln w="50800">
            <a:solidFill>
              <a:srgbClr val="1F74AD">
                <a:lumMod val="20000"/>
                <a:lumOff val="80000"/>
              </a:srgbClr>
            </a:solidFill>
          </a:ln>
        </p:spPr>
        <p:txBody>
          <a:bodyPr lIns="90000" tIns="46800" rIns="90000" bIns="46800" anchor="ctr">
            <a:normAutofit/>
          </a:bodyPr>
          <a:lstStyle/>
          <a:p>
            <a:pPr algn="ctr">
              <a:lnSpc>
                <a:spcPct val="130000"/>
              </a:lnSpc>
            </a:pPr>
            <a:endParaRPr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 bwMode="auto">
          <a:xfrm>
            <a:off x="4409187" y="3087132"/>
            <a:ext cx="484107" cy="470898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90000" tIns="46800" rIns="90000" bIns="46800" anchor="ctr">
            <a:normAutofit fontScale="87500" lnSpcReduction="2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5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 bwMode="auto">
          <a:xfrm>
            <a:off x="3226006" y="3040617"/>
            <a:ext cx="1330266" cy="563929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90000" tIns="46800" rIns="90000" bIns="46800" anchor="ctr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buClr>
                <a:prstClr val="white"/>
              </a:buClr>
              <a:defRPr/>
            </a:pPr>
            <a:r>
              <a:rPr lang="zh-CN" altLang="en-US" sz="2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帮推</a:t>
            </a:r>
          </a:p>
        </p:txBody>
      </p:sp>
      <p:sp>
        <p:nvSpPr>
          <p:cNvPr id="23" name="五边形 22"/>
          <p:cNvSpPr/>
          <p:nvPr>
            <p:custDataLst>
              <p:tags r:id="rId7"/>
            </p:custDataLst>
          </p:nvPr>
        </p:nvSpPr>
        <p:spPr>
          <a:xfrm flipH="1">
            <a:off x="989659" y="2140887"/>
            <a:ext cx="2136900" cy="606217"/>
          </a:xfrm>
          <a:prstGeom prst="homePlate">
            <a:avLst/>
          </a:prstGeom>
          <a:solidFill>
            <a:srgbClr val="1F74AD"/>
          </a:solidFill>
          <a:ln w="50800">
            <a:solidFill>
              <a:srgbClr val="3498DB">
                <a:lumMod val="20000"/>
                <a:lumOff val="80000"/>
              </a:srgbClr>
            </a:solidFill>
          </a:ln>
        </p:spPr>
        <p:txBody>
          <a:bodyPr lIns="90000" tIns="46800" rIns="90000" bIns="46800" anchor="ctr">
            <a:normAutofit/>
          </a:bodyPr>
          <a:lstStyle/>
          <a:p>
            <a:pPr algn="ctr">
              <a:lnSpc>
                <a:spcPct val="13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 bwMode="auto">
          <a:xfrm>
            <a:off x="1362075" y="2144395"/>
            <a:ext cx="1734185" cy="584835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90000" tIns="46800" rIns="90000" bIns="46800" anchor="ctr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r">
              <a:lnSpc>
                <a:spcPct val="120000"/>
              </a:lnSpc>
              <a:buClr>
                <a:prstClr val="white"/>
              </a:buClr>
              <a:defRPr/>
            </a:pPr>
            <a:r>
              <a:rPr lang="zh-CN" altLang="en-US" sz="2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自主宣传</a:t>
            </a: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 bwMode="auto">
          <a:xfrm>
            <a:off x="1225316" y="2190766"/>
            <a:ext cx="484107" cy="470898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90000" tIns="46800" rIns="90000" bIns="46800" anchor="ctr">
            <a:normAutofit fontScale="87500" lnSpcReduction="2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5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6" name="任意多边形 25"/>
          <p:cNvSpPr/>
          <p:nvPr>
            <p:custDataLst>
              <p:tags r:id="rId10"/>
            </p:custDataLst>
          </p:nvPr>
        </p:nvSpPr>
        <p:spPr bwMode="auto">
          <a:xfrm>
            <a:off x="3052445" y="1595755"/>
            <a:ext cx="248920" cy="4515485"/>
          </a:xfrm>
          <a:custGeom>
            <a:avLst/>
            <a:gdLst>
              <a:gd name="T0" fmla="*/ 351 w 351"/>
              <a:gd name="T1" fmla="*/ 6436 h 6436"/>
              <a:gd name="T2" fmla="*/ 267 w 351"/>
              <a:gd name="T3" fmla="*/ 6436 h 6436"/>
              <a:gd name="T4" fmla="*/ 267 w 351"/>
              <a:gd name="T5" fmla="*/ 175 h 6436"/>
              <a:gd name="T6" fmla="*/ 267 w 351"/>
              <a:gd name="T7" fmla="*/ 175 h 6436"/>
              <a:gd name="T8" fmla="*/ 265 w 351"/>
              <a:gd name="T9" fmla="*/ 157 h 6436"/>
              <a:gd name="T10" fmla="*/ 259 w 351"/>
              <a:gd name="T11" fmla="*/ 140 h 6436"/>
              <a:gd name="T12" fmla="*/ 252 w 351"/>
              <a:gd name="T13" fmla="*/ 123 h 6436"/>
              <a:gd name="T14" fmla="*/ 241 w 351"/>
              <a:gd name="T15" fmla="*/ 110 h 6436"/>
              <a:gd name="T16" fmla="*/ 226 w 351"/>
              <a:gd name="T17" fmla="*/ 99 h 6436"/>
              <a:gd name="T18" fmla="*/ 211 w 351"/>
              <a:gd name="T19" fmla="*/ 90 h 6436"/>
              <a:gd name="T20" fmla="*/ 194 w 351"/>
              <a:gd name="T21" fmla="*/ 86 h 6436"/>
              <a:gd name="T22" fmla="*/ 175 w 351"/>
              <a:gd name="T23" fmla="*/ 84 h 6436"/>
              <a:gd name="T24" fmla="*/ 175 w 351"/>
              <a:gd name="T25" fmla="*/ 84 h 6436"/>
              <a:gd name="T26" fmla="*/ 157 w 351"/>
              <a:gd name="T27" fmla="*/ 86 h 6436"/>
              <a:gd name="T28" fmla="*/ 140 w 351"/>
              <a:gd name="T29" fmla="*/ 90 h 6436"/>
              <a:gd name="T30" fmla="*/ 123 w 351"/>
              <a:gd name="T31" fmla="*/ 99 h 6436"/>
              <a:gd name="T32" fmla="*/ 110 w 351"/>
              <a:gd name="T33" fmla="*/ 110 h 6436"/>
              <a:gd name="T34" fmla="*/ 99 w 351"/>
              <a:gd name="T35" fmla="*/ 123 h 6436"/>
              <a:gd name="T36" fmla="*/ 89 w 351"/>
              <a:gd name="T37" fmla="*/ 140 h 6436"/>
              <a:gd name="T38" fmla="*/ 84 w 351"/>
              <a:gd name="T39" fmla="*/ 157 h 6436"/>
              <a:gd name="T40" fmla="*/ 82 w 351"/>
              <a:gd name="T41" fmla="*/ 175 h 6436"/>
              <a:gd name="T42" fmla="*/ 82 w 351"/>
              <a:gd name="T43" fmla="*/ 6436 h 6436"/>
              <a:gd name="T44" fmla="*/ 0 w 351"/>
              <a:gd name="T45" fmla="*/ 6436 h 6436"/>
              <a:gd name="T46" fmla="*/ 0 w 351"/>
              <a:gd name="T47" fmla="*/ 175 h 6436"/>
              <a:gd name="T48" fmla="*/ 0 w 351"/>
              <a:gd name="T49" fmla="*/ 175 h 6436"/>
              <a:gd name="T50" fmla="*/ 2 w 351"/>
              <a:gd name="T51" fmla="*/ 157 h 6436"/>
              <a:gd name="T52" fmla="*/ 4 w 351"/>
              <a:gd name="T53" fmla="*/ 140 h 6436"/>
              <a:gd name="T54" fmla="*/ 7 w 351"/>
              <a:gd name="T55" fmla="*/ 123 h 6436"/>
              <a:gd name="T56" fmla="*/ 13 w 351"/>
              <a:gd name="T57" fmla="*/ 108 h 6436"/>
              <a:gd name="T58" fmla="*/ 20 w 351"/>
              <a:gd name="T59" fmla="*/ 91 h 6436"/>
              <a:gd name="T60" fmla="*/ 30 w 351"/>
              <a:gd name="T61" fmla="*/ 78 h 6436"/>
              <a:gd name="T62" fmla="*/ 39 w 351"/>
              <a:gd name="T63" fmla="*/ 63 h 6436"/>
              <a:gd name="T64" fmla="*/ 52 w 351"/>
              <a:gd name="T65" fmla="*/ 52 h 6436"/>
              <a:gd name="T66" fmla="*/ 63 w 351"/>
              <a:gd name="T67" fmla="*/ 41 h 6436"/>
              <a:gd name="T68" fmla="*/ 76 w 351"/>
              <a:gd name="T69" fmla="*/ 30 h 6436"/>
              <a:gd name="T70" fmla="*/ 91 w 351"/>
              <a:gd name="T71" fmla="*/ 22 h 6436"/>
              <a:gd name="T72" fmla="*/ 106 w 351"/>
              <a:gd name="T73" fmla="*/ 15 h 6436"/>
              <a:gd name="T74" fmla="*/ 123 w 351"/>
              <a:gd name="T75" fmla="*/ 9 h 6436"/>
              <a:gd name="T76" fmla="*/ 140 w 351"/>
              <a:gd name="T77" fmla="*/ 4 h 6436"/>
              <a:gd name="T78" fmla="*/ 157 w 351"/>
              <a:gd name="T79" fmla="*/ 2 h 6436"/>
              <a:gd name="T80" fmla="*/ 175 w 351"/>
              <a:gd name="T81" fmla="*/ 0 h 6436"/>
              <a:gd name="T82" fmla="*/ 175 w 351"/>
              <a:gd name="T83" fmla="*/ 0 h 6436"/>
              <a:gd name="T84" fmla="*/ 192 w 351"/>
              <a:gd name="T85" fmla="*/ 2 h 6436"/>
              <a:gd name="T86" fmla="*/ 211 w 351"/>
              <a:gd name="T87" fmla="*/ 4 h 6436"/>
              <a:gd name="T88" fmla="*/ 228 w 351"/>
              <a:gd name="T89" fmla="*/ 9 h 6436"/>
              <a:gd name="T90" fmla="*/ 242 w 351"/>
              <a:gd name="T91" fmla="*/ 15 h 6436"/>
              <a:gd name="T92" fmla="*/ 257 w 351"/>
              <a:gd name="T93" fmla="*/ 22 h 6436"/>
              <a:gd name="T94" fmla="*/ 272 w 351"/>
              <a:gd name="T95" fmla="*/ 30 h 6436"/>
              <a:gd name="T96" fmla="*/ 285 w 351"/>
              <a:gd name="T97" fmla="*/ 41 h 6436"/>
              <a:gd name="T98" fmla="*/ 298 w 351"/>
              <a:gd name="T99" fmla="*/ 52 h 6436"/>
              <a:gd name="T100" fmla="*/ 310 w 351"/>
              <a:gd name="T101" fmla="*/ 63 h 6436"/>
              <a:gd name="T102" fmla="*/ 319 w 351"/>
              <a:gd name="T103" fmla="*/ 78 h 6436"/>
              <a:gd name="T104" fmla="*/ 328 w 351"/>
              <a:gd name="T105" fmla="*/ 91 h 6436"/>
              <a:gd name="T106" fmla="*/ 336 w 351"/>
              <a:gd name="T107" fmla="*/ 108 h 6436"/>
              <a:gd name="T108" fmla="*/ 341 w 351"/>
              <a:gd name="T109" fmla="*/ 123 h 6436"/>
              <a:gd name="T110" fmla="*/ 347 w 351"/>
              <a:gd name="T111" fmla="*/ 140 h 6436"/>
              <a:gd name="T112" fmla="*/ 349 w 351"/>
              <a:gd name="T113" fmla="*/ 157 h 6436"/>
              <a:gd name="T114" fmla="*/ 351 w 351"/>
              <a:gd name="T115" fmla="*/ 175 h 6436"/>
              <a:gd name="T116" fmla="*/ 351 w 351"/>
              <a:gd name="T117" fmla="*/ 6436 h 6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" h="6436">
                <a:moveTo>
                  <a:pt x="351" y="6436"/>
                </a:moveTo>
                <a:lnTo>
                  <a:pt x="267" y="6436"/>
                </a:lnTo>
                <a:lnTo>
                  <a:pt x="267" y="175"/>
                </a:lnTo>
                <a:lnTo>
                  <a:pt x="267" y="175"/>
                </a:lnTo>
                <a:lnTo>
                  <a:pt x="265" y="157"/>
                </a:lnTo>
                <a:lnTo>
                  <a:pt x="259" y="140"/>
                </a:lnTo>
                <a:lnTo>
                  <a:pt x="252" y="123"/>
                </a:lnTo>
                <a:lnTo>
                  <a:pt x="241" y="110"/>
                </a:lnTo>
                <a:lnTo>
                  <a:pt x="226" y="99"/>
                </a:lnTo>
                <a:lnTo>
                  <a:pt x="211" y="90"/>
                </a:lnTo>
                <a:lnTo>
                  <a:pt x="194" y="86"/>
                </a:lnTo>
                <a:lnTo>
                  <a:pt x="175" y="84"/>
                </a:lnTo>
                <a:lnTo>
                  <a:pt x="175" y="84"/>
                </a:lnTo>
                <a:lnTo>
                  <a:pt x="157" y="86"/>
                </a:lnTo>
                <a:lnTo>
                  <a:pt x="140" y="90"/>
                </a:lnTo>
                <a:lnTo>
                  <a:pt x="123" y="99"/>
                </a:lnTo>
                <a:lnTo>
                  <a:pt x="110" y="110"/>
                </a:lnTo>
                <a:lnTo>
                  <a:pt x="99" y="123"/>
                </a:lnTo>
                <a:lnTo>
                  <a:pt x="89" y="140"/>
                </a:lnTo>
                <a:lnTo>
                  <a:pt x="84" y="157"/>
                </a:lnTo>
                <a:lnTo>
                  <a:pt x="82" y="175"/>
                </a:lnTo>
                <a:lnTo>
                  <a:pt x="82" y="6436"/>
                </a:lnTo>
                <a:lnTo>
                  <a:pt x="0" y="6436"/>
                </a:lnTo>
                <a:lnTo>
                  <a:pt x="0" y="175"/>
                </a:lnTo>
                <a:lnTo>
                  <a:pt x="0" y="175"/>
                </a:lnTo>
                <a:lnTo>
                  <a:pt x="2" y="157"/>
                </a:lnTo>
                <a:lnTo>
                  <a:pt x="4" y="140"/>
                </a:lnTo>
                <a:lnTo>
                  <a:pt x="7" y="123"/>
                </a:lnTo>
                <a:lnTo>
                  <a:pt x="13" y="108"/>
                </a:lnTo>
                <a:lnTo>
                  <a:pt x="20" y="91"/>
                </a:lnTo>
                <a:lnTo>
                  <a:pt x="30" y="78"/>
                </a:lnTo>
                <a:lnTo>
                  <a:pt x="39" y="63"/>
                </a:lnTo>
                <a:lnTo>
                  <a:pt x="52" y="52"/>
                </a:lnTo>
                <a:lnTo>
                  <a:pt x="63" y="41"/>
                </a:lnTo>
                <a:lnTo>
                  <a:pt x="76" y="30"/>
                </a:lnTo>
                <a:lnTo>
                  <a:pt x="91" y="22"/>
                </a:lnTo>
                <a:lnTo>
                  <a:pt x="106" y="15"/>
                </a:lnTo>
                <a:lnTo>
                  <a:pt x="123" y="9"/>
                </a:lnTo>
                <a:lnTo>
                  <a:pt x="140" y="4"/>
                </a:lnTo>
                <a:lnTo>
                  <a:pt x="157" y="2"/>
                </a:lnTo>
                <a:lnTo>
                  <a:pt x="175" y="0"/>
                </a:lnTo>
                <a:lnTo>
                  <a:pt x="175" y="0"/>
                </a:lnTo>
                <a:lnTo>
                  <a:pt x="192" y="2"/>
                </a:lnTo>
                <a:lnTo>
                  <a:pt x="211" y="4"/>
                </a:lnTo>
                <a:lnTo>
                  <a:pt x="228" y="9"/>
                </a:lnTo>
                <a:lnTo>
                  <a:pt x="242" y="15"/>
                </a:lnTo>
                <a:lnTo>
                  <a:pt x="257" y="22"/>
                </a:lnTo>
                <a:lnTo>
                  <a:pt x="272" y="30"/>
                </a:lnTo>
                <a:lnTo>
                  <a:pt x="285" y="41"/>
                </a:lnTo>
                <a:lnTo>
                  <a:pt x="298" y="52"/>
                </a:lnTo>
                <a:lnTo>
                  <a:pt x="310" y="63"/>
                </a:lnTo>
                <a:lnTo>
                  <a:pt x="319" y="78"/>
                </a:lnTo>
                <a:lnTo>
                  <a:pt x="328" y="91"/>
                </a:lnTo>
                <a:lnTo>
                  <a:pt x="336" y="108"/>
                </a:lnTo>
                <a:lnTo>
                  <a:pt x="341" y="123"/>
                </a:lnTo>
                <a:lnTo>
                  <a:pt x="347" y="140"/>
                </a:lnTo>
                <a:lnTo>
                  <a:pt x="349" y="157"/>
                </a:lnTo>
                <a:lnTo>
                  <a:pt x="351" y="175"/>
                </a:lnTo>
                <a:lnTo>
                  <a:pt x="351" y="6436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 w="9525">
            <a:noFill/>
            <a:round/>
          </a:ln>
        </p:spPr>
        <p:txBody>
          <a:bodyPr lIns="90000" tIns="46800" rIns="90000" bIns="46800" anchor="ctr">
            <a:normAutofit/>
          </a:bodyPr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59560" y="2747010"/>
            <a:ext cx="1492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朋友圈、</a:t>
            </a:r>
          </a:p>
          <a:p>
            <a:r>
              <a:rPr lang="zh-CN" altLang="en-US">
                <a:solidFill>
                  <a:schemeClr val="tx1"/>
                </a:solidFill>
              </a:rPr>
              <a:t>群聊等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401060" y="3719195"/>
            <a:ext cx="19754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院系公众号、</a:t>
            </a:r>
          </a:p>
          <a:p>
            <a:r>
              <a:rPr lang="zh-CN" altLang="en-US" sz="2000"/>
              <a:t>华中大理想青年、华小科公众号等</a:t>
            </a:r>
          </a:p>
        </p:txBody>
      </p:sp>
      <p:sp>
        <p:nvSpPr>
          <p:cNvPr id="2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01825" y="635318"/>
            <a:ext cx="913765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实践宣传与成果总结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8240" y="4646295"/>
            <a:ext cx="19754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实践地媒体、</a:t>
            </a:r>
          </a:p>
          <a:p>
            <a:r>
              <a:rPr lang="zh-CN" altLang="en-US" sz="2000"/>
              <a:t>中国青年网等校外媒体平台</a:t>
            </a:r>
          </a:p>
        </p:txBody>
      </p:sp>
      <p:sp>
        <p:nvSpPr>
          <p:cNvPr id="6" name="圆角矩形 18"/>
          <p:cNvSpPr/>
          <p:nvPr>
            <p:custDataLst>
              <p:tags r:id="rId11"/>
            </p:custDataLst>
          </p:nvPr>
        </p:nvSpPr>
        <p:spPr>
          <a:xfrm>
            <a:off x="6547485" y="5181600"/>
            <a:ext cx="1204595" cy="1016635"/>
          </a:xfrm>
          <a:prstGeom prst="roundRect">
            <a:avLst>
              <a:gd name="adj" fmla="val 18567"/>
            </a:avLst>
          </a:prstGeom>
          <a:solidFill>
            <a:srgbClr val="134779"/>
          </a:solidFill>
          <a:ln>
            <a:solidFill>
              <a:srgbClr val="02315E"/>
            </a:solidFill>
          </a:ln>
        </p:spPr>
        <p:style>
          <a:lnRef idx="2">
            <a:srgbClr val="CE7932">
              <a:shade val="50000"/>
            </a:srgbClr>
          </a:lnRef>
          <a:fillRef idx="1">
            <a:srgbClr val="CE7932"/>
          </a:fillRef>
          <a:effectRef idx="0">
            <a:srgbClr val="CE793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多元立体</a:t>
            </a:r>
          </a:p>
        </p:txBody>
      </p:sp>
      <p:sp>
        <p:nvSpPr>
          <p:cNvPr id="7" name="圆角矩形 21"/>
          <p:cNvSpPr/>
          <p:nvPr>
            <p:custDataLst>
              <p:tags r:id="rId12"/>
            </p:custDataLst>
          </p:nvPr>
        </p:nvSpPr>
        <p:spPr>
          <a:xfrm>
            <a:off x="6547485" y="3580130"/>
            <a:ext cx="1205230" cy="1066800"/>
          </a:xfrm>
          <a:prstGeom prst="roundRect">
            <a:avLst>
              <a:gd name="adj" fmla="val 18567"/>
            </a:avLst>
          </a:prstGeom>
          <a:solidFill>
            <a:srgbClr val="134779"/>
          </a:solidFill>
          <a:ln>
            <a:solidFill>
              <a:srgbClr val="02315E"/>
            </a:solidFill>
          </a:ln>
        </p:spPr>
        <p:style>
          <a:lnRef idx="2">
            <a:srgbClr val="CE7932">
              <a:shade val="50000"/>
            </a:srgbClr>
          </a:lnRef>
          <a:fillRef idx="1">
            <a:srgbClr val="CE7932"/>
          </a:fillRef>
          <a:effectRef idx="0">
            <a:srgbClr val="CE793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专业纵深</a:t>
            </a:r>
          </a:p>
        </p:txBody>
      </p:sp>
      <p:sp>
        <p:nvSpPr>
          <p:cNvPr id="15" name="圆角矩形 28"/>
          <p:cNvSpPr/>
          <p:nvPr>
            <p:custDataLst>
              <p:tags r:id="rId13"/>
            </p:custDataLst>
          </p:nvPr>
        </p:nvSpPr>
        <p:spPr>
          <a:xfrm>
            <a:off x="6547485" y="1985010"/>
            <a:ext cx="1204595" cy="1034415"/>
          </a:xfrm>
          <a:prstGeom prst="roundRect">
            <a:avLst>
              <a:gd name="adj" fmla="val 18567"/>
            </a:avLst>
          </a:prstGeom>
          <a:solidFill>
            <a:srgbClr val="134779"/>
          </a:solidFill>
          <a:ln>
            <a:solidFill>
              <a:srgbClr val="02315E"/>
            </a:solidFill>
          </a:ln>
        </p:spPr>
        <p:style>
          <a:lnRef idx="2">
            <a:srgbClr val="CE7932">
              <a:shade val="50000"/>
            </a:srgbClr>
          </a:lnRef>
          <a:fillRef idx="1">
            <a:srgbClr val="CE7932"/>
          </a:fillRef>
          <a:effectRef idx="0">
            <a:srgbClr val="CE793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价值导向</a:t>
            </a:r>
          </a:p>
        </p:txBody>
      </p:sp>
      <p:sp>
        <p:nvSpPr>
          <p:cNvPr id="17" name="矩形 16"/>
          <p:cNvSpPr/>
          <p:nvPr/>
        </p:nvSpPr>
        <p:spPr>
          <a:xfrm>
            <a:off x="10513808" y="300920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011455" y="2145884"/>
            <a:ext cx="275463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1347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青春健康，积极向上</a:t>
            </a:r>
          </a:p>
          <a:p>
            <a:pPr marL="285750" indent="-285750" algn="l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1347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客观真实，及时准确</a:t>
            </a:r>
            <a:endParaRPr lang="zh-CN" altLang="en-US" sz="2000" b="1" dirty="0">
              <a:solidFill>
                <a:srgbClr val="AE37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11160" y="3614420"/>
            <a:ext cx="358394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charset="0"/>
              <a:buChar char="p"/>
            </a:pPr>
            <a:r>
              <a:rPr lang="zh-CN" altLang="en-US" sz="2000" b="1" dirty="0">
                <a:solidFill>
                  <a:srgbClr val="1347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横向对比，纵向分析</a:t>
            </a:r>
            <a:endParaRPr lang="en-US" altLang="zh-CN" sz="2000" b="1" dirty="0">
              <a:solidFill>
                <a:srgbClr val="AE37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28600" indent="-228600">
              <a:buFont typeface="Wingdings" panose="05000000000000000000" charset="0"/>
              <a:buChar char="p"/>
            </a:pPr>
            <a:r>
              <a:rPr lang="zh-CN" altLang="en-US" sz="2000" b="1" dirty="0">
                <a:solidFill>
                  <a:srgbClr val="1347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以小见大，彰显主题</a:t>
            </a:r>
            <a:endParaRPr lang="en-US" altLang="zh-CN" sz="2000" b="1" dirty="0">
              <a:solidFill>
                <a:srgbClr val="AE37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1347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故事性、细节化、多采访</a:t>
            </a:r>
          </a:p>
        </p:txBody>
      </p:sp>
      <p:sp>
        <p:nvSpPr>
          <p:cNvPr id="20" name="矩形 19"/>
          <p:cNvSpPr/>
          <p:nvPr/>
        </p:nvSpPr>
        <p:spPr>
          <a:xfrm>
            <a:off x="8011160" y="5219065"/>
            <a:ext cx="329438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charset="0"/>
              <a:buChar char="p"/>
            </a:pPr>
            <a:r>
              <a:rPr lang="zh-CN" altLang="en-US" sz="2000" b="1" dirty="0">
                <a:solidFill>
                  <a:srgbClr val="1347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文字为主</a:t>
            </a:r>
            <a:endParaRPr lang="en-US" altLang="zh-CN" sz="2000" b="1" dirty="0">
              <a:solidFill>
                <a:srgbClr val="AE37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28600" indent="-228600">
              <a:buFont typeface="Wingdings" panose="05000000000000000000" charset="0"/>
              <a:buChar char="p"/>
            </a:pPr>
            <a:r>
              <a:rPr lang="zh-CN" altLang="en-US" sz="2000" b="1" dirty="0">
                <a:solidFill>
                  <a:srgbClr val="1347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灵活组图</a:t>
            </a:r>
            <a:endParaRPr lang="en-US" altLang="zh-CN" sz="2000" b="1" dirty="0">
              <a:solidFill>
                <a:srgbClr val="AE37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1347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视频增色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979350D-351A-4A54-A678-28368B08916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6" y="319088"/>
            <a:ext cx="10290175" cy="22225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901826" y="319088"/>
            <a:ext cx="10290175" cy="2222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518285" y="1825625"/>
            <a:ext cx="1762760" cy="1762760"/>
            <a:chOff x="984" y="3089"/>
            <a:chExt cx="2776" cy="2776"/>
          </a:xfrm>
          <a:solidFill>
            <a:srgbClr val="5CBAEB"/>
          </a:solidFill>
        </p:grpSpPr>
        <p:sp>
          <p:nvSpPr>
            <p:cNvPr id="10" name="圆角矩形 22"/>
            <p:cNvSpPr/>
            <p:nvPr/>
          </p:nvSpPr>
          <p:spPr>
            <a:xfrm>
              <a:off x="984" y="3089"/>
              <a:ext cx="2776" cy="2776"/>
            </a:xfrm>
            <a:prstGeom prst="roundRect">
              <a:avLst/>
            </a:prstGeom>
            <a:solidFill>
              <a:srgbClr val="8807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287"/>
            <p:cNvSpPr>
              <a:spLocks noEditPoints="1"/>
            </p:cNvSpPr>
            <p:nvPr/>
          </p:nvSpPr>
          <p:spPr>
            <a:xfrm>
              <a:off x="1474" y="3742"/>
              <a:ext cx="1795" cy="1560"/>
            </a:xfrm>
            <a:custGeom>
              <a:avLst/>
              <a:gdLst>
                <a:gd name="txL" fmla="*/ 0 w 128"/>
                <a:gd name="txT" fmla="*/ 0 h 111"/>
                <a:gd name="txR" fmla="*/ 128 w 128"/>
                <a:gd name="txB" fmla="*/ 111 h 111"/>
              </a:gdLst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28" h="111">
                  <a:moveTo>
                    <a:pt x="6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20" y="0"/>
                    <a:pt x="128" y="8"/>
                    <a:pt x="128" y="18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52"/>
                    <a:pt x="120" y="60"/>
                    <a:pt x="111" y="60"/>
                  </a:cubicBezTo>
                  <a:cubicBezTo>
                    <a:pt x="89" y="60"/>
                    <a:pt x="67" y="60"/>
                    <a:pt x="46" y="60"/>
                  </a:cubicBezTo>
                  <a:cubicBezTo>
                    <a:pt x="46" y="46"/>
                    <a:pt x="46" y="32"/>
                    <a:pt x="46" y="18"/>
                  </a:cubicBezTo>
                  <a:cubicBezTo>
                    <a:pt x="46" y="8"/>
                    <a:pt x="53" y="0"/>
                    <a:pt x="63" y="0"/>
                  </a:cubicBezTo>
                  <a:close/>
                  <a:moveTo>
                    <a:pt x="28" y="54"/>
                  </a:moveTo>
                  <a:cubicBezTo>
                    <a:pt x="19" y="54"/>
                    <a:pt x="12" y="61"/>
                    <a:pt x="12" y="70"/>
                  </a:cubicBezTo>
                  <a:cubicBezTo>
                    <a:pt x="12" y="79"/>
                    <a:pt x="19" y="86"/>
                    <a:pt x="28" y="86"/>
                  </a:cubicBezTo>
                  <a:cubicBezTo>
                    <a:pt x="37" y="86"/>
                    <a:pt x="44" y="79"/>
                    <a:pt x="44" y="70"/>
                  </a:cubicBezTo>
                  <a:cubicBezTo>
                    <a:pt x="44" y="61"/>
                    <a:pt x="37" y="54"/>
                    <a:pt x="28" y="54"/>
                  </a:cubicBezTo>
                  <a:close/>
                  <a:moveTo>
                    <a:pt x="55" y="111"/>
                  </a:moveTo>
                  <a:cubicBezTo>
                    <a:pt x="50" y="90"/>
                    <a:pt x="50" y="90"/>
                    <a:pt x="50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55" y="111"/>
                    <a:pt x="55" y="111"/>
                    <a:pt x="55" y="111"/>
                  </a:cubicBezTo>
                  <a:close/>
                  <a:moveTo>
                    <a:pt x="23" y="111"/>
                  </a:moveTo>
                  <a:cubicBezTo>
                    <a:pt x="25" y="96"/>
                    <a:pt x="25" y="96"/>
                    <a:pt x="25" y="96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0" y="111"/>
                    <a:pt x="0" y="111"/>
                    <a:pt x="0" y="111"/>
                  </a:cubicBezTo>
                  <a:lnTo>
                    <a:pt x="23" y="11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28235" y="1777365"/>
            <a:ext cx="2051050" cy="1763395"/>
            <a:chOff x="9406" y="3023"/>
            <a:chExt cx="3289" cy="3062"/>
          </a:xfrm>
          <a:solidFill>
            <a:srgbClr val="5CBAEB"/>
          </a:solidFill>
        </p:grpSpPr>
        <p:sp>
          <p:nvSpPr>
            <p:cNvPr id="17" name="椭圆 16"/>
            <p:cNvSpPr/>
            <p:nvPr/>
          </p:nvSpPr>
          <p:spPr>
            <a:xfrm>
              <a:off x="9406" y="3023"/>
              <a:ext cx="3289" cy="3062"/>
            </a:xfrm>
            <a:prstGeom prst="ellipse">
              <a:avLst/>
            </a:prstGeom>
            <a:solidFill>
              <a:srgbClr val="7705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257"/>
            <p:cNvSpPr>
              <a:spLocks noEditPoints="1"/>
            </p:cNvSpPr>
            <p:nvPr/>
          </p:nvSpPr>
          <p:spPr>
            <a:xfrm>
              <a:off x="10304" y="3740"/>
              <a:ext cx="1490" cy="1562"/>
            </a:xfrm>
            <a:custGeom>
              <a:avLst/>
              <a:gdLst>
                <a:gd name="txL" fmla="*/ 0 w 209"/>
                <a:gd name="txT" fmla="*/ 0 h 219"/>
                <a:gd name="txR" fmla="*/ 209 w 209"/>
                <a:gd name="txB" fmla="*/ 219 h 219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209" h="219">
                  <a:moveTo>
                    <a:pt x="140" y="17"/>
                  </a:moveTo>
                  <a:lnTo>
                    <a:pt x="160" y="28"/>
                  </a:lnTo>
                  <a:lnTo>
                    <a:pt x="189" y="17"/>
                  </a:lnTo>
                  <a:lnTo>
                    <a:pt x="169" y="9"/>
                  </a:lnTo>
                  <a:lnTo>
                    <a:pt x="140" y="17"/>
                  </a:lnTo>
                  <a:close/>
                  <a:moveTo>
                    <a:pt x="29" y="159"/>
                  </a:moveTo>
                  <a:lnTo>
                    <a:pt x="7" y="148"/>
                  </a:lnTo>
                  <a:lnTo>
                    <a:pt x="7" y="199"/>
                  </a:lnTo>
                  <a:lnTo>
                    <a:pt x="29" y="208"/>
                  </a:lnTo>
                  <a:lnTo>
                    <a:pt x="29" y="159"/>
                  </a:lnTo>
                  <a:close/>
                  <a:moveTo>
                    <a:pt x="80" y="97"/>
                  </a:moveTo>
                  <a:lnTo>
                    <a:pt x="100" y="108"/>
                  </a:lnTo>
                  <a:lnTo>
                    <a:pt x="129" y="95"/>
                  </a:lnTo>
                  <a:lnTo>
                    <a:pt x="109" y="86"/>
                  </a:lnTo>
                  <a:lnTo>
                    <a:pt x="80" y="97"/>
                  </a:lnTo>
                  <a:close/>
                  <a:moveTo>
                    <a:pt x="64" y="97"/>
                  </a:moveTo>
                  <a:lnTo>
                    <a:pt x="71" y="93"/>
                  </a:lnTo>
                  <a:lnTo>
                    <a:pt x="106" y="80"/>
                  </a:lnTo>
                  <a:lnTo>
                    <a:pt x="109" y="77"/>
                  </a:lnTo>
                  <a:lnTo>
                    <a:pt x="109" y="80"/>
                  </a:lnTo>
                  <a:lnTo>
                    <a:pt x="124" y="86"/>
                  </a:lnTo>
                  <a:lnTo>
                    <a:pt x="124" y="24"/>
                  </a:lnTo>
                  <a:lnTo>
                    <a:pt x="124" y="17"/>
                  </a:lnTo>
                  <a:lnTo>
                    <a:pt x="131" y="15"/>
                  </a:lnTo>
                  <a:lnTo>
                    <a:pt x="169" y="0"/>
                  </a:lnTo>
                  <a:lnTo>
                    <a:pt x="171" y="0"/>
                  </a:lnTo>
                  <a:lnTo>
                    <a:pt x="200" y="15"/>
                  </a:lnTo>
                  <a:lnTo>
                    <a:pt x="209" y="17"/>
                  </a:lnTo>
                  <a:lnTo>
                    <a:pt x="209" y="157"/>
                  </a:lnTo>
                  <a:lnTo>
                    <a:pt x="160" y="175"/>
                  </a:lnTo>
                  <a:lnTo>
                    <a:pt x="155" y="173"/>
                  </a:lnTo>
                  <a:lnTo>
                    <a:pt x="146" y="168"/>
                  </a:lnTo>
                  <a:lnTo>
                    <a:pt x="146" y="179"/>
                  </a:lnTo>
                  <a:lnTo>
                    <a:pt x="100" y="197"/>
                  </a:lnTo>
                  <a:lnTo>
                    <a:pt x="93" y="195"/>
                  </a:lnTo>
                  <a:lnTo>
                    <a:pt x="82" y="188"/>
                  </a:lnTo>
                  <a:lnTo>
                    <a:pt x="82" y="204"/>
                  </a:lnTo>
                  <a:lnTo>
                    <a:pt x="35" y="219"/>
                  </a:lnTo>
                  <a:lnTo>
                    <a:pt x="31" y="217"/>
                  </a:lnTo>
                  <a:lnTo>
                    <a:pt x="2" y="204"/>
                  </a:lnTo>
                  <a:lnTo>
                    <a:pt x="0" y="204"/>
                  </a:lnTo>
                  <a:lnTo>
                    <a:pt x="0" y="202"/>
                  </a:lnTo>
                  <a:lnTo>
                    <a:pt x="0" y="144"/>
                  </a:lnTo>
                  <a:lnTo>
                    <a:pt x="0" y="139"/>
                  </a:lnTo>
                  <a:lnTo>
                    <a:pt x="7" y="135"/>
                  </a:lnTo>
                  <a:lnTo>
                    <a:pt x="42" y="122"/>
                  </a:lnTo>
                  <a:lnTo>
                    <a:pt x="44" y="119"/>
                  </a:lnTo>
                  <a:lnTo>
                    <a:pt x="44" y="122"/>
                  </a:lnTo>
                  <a:lnTo>
                    <a:pt x="75" y="135"/>
                  </a:lnTo>
                  <a:lnTo>
                    <a:pt x="82" y="139"/>
                  </a:lnTo>
                  <a:lnTo>
                    <a:pt x="82" y="182"/>
                  </a:lnTo>
                  <a:lnTo>
                    <a:pt x="93" y="186"/>
                  </a:lnTo>
                  <a:lnTo>
                    <a:pt x="93" y="117"/>
                  </a:lnTo>
                  <a:lnTo>
                    <a:pt x="71" y="108"/>
                  </a:lnTo>
                  <a:lnTo>
                    <a:pt x="71" y="133"/>
                  </a:lnTo>
                  <a:lnTo>
                    <a:pt x="64" y="131"/>
                  </a:lnTo>
                  <a:lnTo>
                    <a:pt x="64" y="102"/>
                  </a:lnTo>
                  <a:lnTo>
                    <a:pt x="64" y="97"/>
                  </a:lnTo>
                  <a:close/>
                  <a:moveTo>
                    <a:pt x="131" y="88"/>
                  </a:moveTo>
                  <a:lnTo>
                    <a:pt x="140" y="93"/>
                  </a:lnTo>
                  <a:lnTo>
                    <a:pt x="146" y="97"/>
                  </a:lnTo>
                  <a:lnTo>
                    <a:pt x="146" y="162"/>
                  </a:lnTo>
                  <a:lnTo>
                    <a:pt x="153" y="164"/>
                  </a:lnTo>
                  <a:lnTo>
                    <a:pt x="153" y="40"/>
                  </a:lnTo>
                  <a:lnTo>
                    <a:pt x="131" y="28"/>
                  </a:lnTo>
                  <a:lnTo>
                    <a:pt x="131" y="88"/>
                  </a:lnTo>
                  <a:close/>
                  <a:moveTo>
                    <a:pt x="15" y="139"/>
                  </a:moveTo>
                  <a:lnTo>
                    <a:pt x="35" y="148"/>
                  </a:lnTo>
                  <a:lnTo>
                    <a:pt x="64" y="137"/>
                  </a:lnTo>
                  <a:lnTo>
                    <a:pt x="44" y="128"/>
                  </a:lnTo>
                  <a:lnTo>
                    <a:pt x="15" y="139"/>
                  </a:lnTo>
                  <a:close/>
                  <a:moveTo>
                    <a:pt x="160" y="35"/>
                  </a:moveTo>
                  <a:lnTo>
                    <a:pt x="162" y="35"/>
                  </a:lnTo>
                  <a:lnTo>
                    <a:pt x="160" y="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pPr algn="just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461375" y="1902400"/>
            <a:ext cx="2319020" cy="1666205"/>
            <a:chOff x="13620" y="3088"/>
            <a:chExt cx="3902" cy="2777"/>
          </a:xfrm>
        </p:grpSpPr>
        <p:sp>
          <p:nvSpPr>
            <p:cNvPr id="20" name="六边形 19"/>
            <p:cNvSpPr/>
            <p:nvPr/>
          </p:nvSpPr>
          <p:spPr>
            <a:xfrm>
              <a:off x="13620" y="3088"/>
              <a:ext cx="3902" cy="2777"/>
            </a:xfrm>
            <a:prstGeom prst="hexagon">
              <a:avLst/>
            </a:prstGeom>
            <a:solidFill>
              <a:srgbClr val="760506"/>
            </a:solidFill>
            <a:ln>
              <a:solidFill>
                <a:srgbClr val="6DA8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Freeform 70"/>
            <p:cNvSpPr/>
            <p:nvPr/>
          </p:nvSpPr>
          <p:spPr>
            <a:xfrm>
              <a:off x="14675" y="3651"/>
              <a:ext cx="1792" cy="1650"/>
            </a:xfrm>
            <a:custGeom>
              <a:avLst/>
              <a:gdLst>
                <a:gd name="txL" fmla="*/ 0 w 85"/>
                <a:gd name="txT" fmla="*/ 0 h 78"/>
                <a:gd name="txR" fmla="*/ 85 w 85"/>
                <a:gd name="txB" fmla="*/ 78 h 78"/>
              </a:gdLst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2" name="TextBox 76"/>
          <p:cNvSpPr txBox="1"/>
          <p:nvPr/>
        </p:nvSpPr>
        <p:spPr>
          <a:xfrm>
            <a:off x="1189990" y="3740150"/>
            <a:ext cx="2420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成果展现形式</a:t>
            </a:r>
          </a:p>
        </p:txBody>
      </p:sp>
      <p:sp>
        <p:nvSpPr>
          <p:cNvPr id="23" name="TextBox 76"/>
          <p:cNvSpPr txBox="1"/>
          <p:nvPr/>
        </p:nvSpPr>
        <p:spPr>
          <a:xfrm>
            <a:off x="5138103" y="3699911"/>
            <a:ext cx="1631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基本要求</a:t>
            </a:r>
          </a:p>
        </p:txBody>
      </p:sp>
      <p:sp>
        <p:nvSpPr>
          <p:cNvPr id="24" name="TextBox 76"/>
          <p:cNvSpPr txBox="1"/>
          <p:nvPr/>
        </p:nvSpPr>
        <p:spPr>
          <a:xfrm>
            <a:off x="8705027" y="3791810"/>
            <a:ext cx="1830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注意事项</a:t>
            </a:r>
          </a:p>
        </p:txBody>
      </p:sp>
      <p:sp>
        <p:nvSpPr>
          <p:cNvPr id="25" name="文本框 55"/>
          <p:cNvSpPr txBox="1">
            <a:spLocks noChangeArrowheads="1"/>
          </p:cNvSpPr>
          <p:nvPr/>
        </p:nvSpPr>
        <p:spPr bwMode="auto">
          <a:xfrm>
            <a:off x="1743393" y="4429760"/>
            <a:ext cx="131254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调研报告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新闻推送</a:t>
            </a:r>
          </a:p>
          <a:p>
            <a:pPr eaLnBrk="1" hangingPunct="1">
              <a:lnSpc>
                <a:spcPct val="150000"/>
              </a:lnSpc>
            </a:pPr>
            <a:r>
              <a:rPr 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短视频等</a:t>
            </a:r>
          </a:p>
        </p:txBody>
      </p:sp>
      <p:sp>
        <p:nvSpPr>
          <p:cNvPr id="26" name="文本框 55"/>
          <p:cNvSpPr txBox="1">
            <a:spLocks noChangeArrowheads="1"/>
          </p:cNvSpPr>
          <p:nvPr/>
        </p:nvSpPr>
        <p:spPr bwMode="auto">
          <a:xfrm>
            <a:off x="5339715" y="4465955"/>
            <a:ext cx="143002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主题明确</a:t>
            </a:r>
            <a:endParaRPr 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观点清晰</a:t>
            </a:r>
          </a:p>
          <a:p>
            <a:pPr>
              <a:lnSpc>
                <a:spcPct val="150000"/>
              </a:lnSpc>
            </a:pPr>
            <a:r>
              <a:rPr 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格式正确</a:t>
            </a:r>
            <a:endParaRPr 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文本框 55"/>
          <p:cNvSpPr txBox="1">
            <a:spLocks noChangeArrowheads="1"/>
          </p:cNvSpPr>
          <p:nvPr/>
        </p:nvSpPr>
        <p:spPr bwMode="auto">
          <a:xfrm>
            <a:off x="8895080" y="4465955"/>
            <a:ext cx="164084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有侧重点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有深度思考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有细节把控</a:t>
            </a:r>
          </a:p>
        </p:txBody>
      </p:sp>
      <p:sp>
        <p:nvSpPr>
          <p:cNvPr id="2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01825" y="635318"/>
            <a:ext cx="913765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实践宣传与成果总结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2A11F46-4174-4763-BF50-0FA47B3F94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6" y="319088"/>
            <a:ext cx="10290175" cy="22225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901826" y="319088"/>
            <a:ext cx="10290175" cy="2222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535" name="文本框 55"/>
          <p:cNvSpPr txBox="1">
            <a:spLocks noChangeArrowheads="1"/>
          </p:cNvSpPr>
          <p:nvPr/>
        </p:nvSpPr>
        <p:spPr bwMode="auto">
          <a:xfrm>
            <a:off x="5102860" y="1643380"/>
            <a:ext cx="22142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调研报告撰写</a:t>
            </a:r>
            <a:endParaRPr 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53935" y="2393950"/>
            <a:ext cx="368554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问题的提出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研究内容与研究方法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研究结果与发现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（主体）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思考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（主体）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5.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建议</a:t>
            </a: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6.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附件</a:t>
            </a:r>
          </a:p>
        </p:txBody>
      </p:sp>
      <p:sp>
        <p:nvSpPr>
          <p:cNvPr id="3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01825" y="635318"/>
            <a:ext cx="913765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实践宣传与成果总结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31950" y="2957830"/>
            <a:ext cx="40392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1.调研日志：一个个思想的火花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2.调研资料的有序归档</a:t>
            </a: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3.形成报告框架</a:t>
            </a:r>
          </a:p>
        </p:txBody>
      </p:sp>
      <p:sp>
        <p:nvSpPr>
          <p:cNvPr id="9" name="矩形 8"/>
          <p:cNvSpPr/>
          <p:nvPr/>
        </p:nvSpPr>
        <p:spPr>
          <a:xfrm>
            <a:off x="2143125" y="4679950"/>
            <a:ext cx="26924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/>
              <a:t>前期准备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191250" y="2482850"/>
            <a:ext cx="38100" cy="359410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426325" y="5422900"/>
            <a:ext cx="26924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/>
              <a:t>报告框架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5697DA0-10E1-45B3-BD20-CB416B8CEB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GrpSpPr/>
          <p:nvPr/>
        </p:nvGrpSpPr>
        <p:grpSpPr>
          <a:xfrm>
            <a:off x="1901389" y="319135"/>
            <a:ext cx="10290611" cy="222287"/>
            <a:chOff x="0" y="2228850"/>
            <a:chExt cx="12192000" cy="2400300"/>
          </a:xfrm>
          <a:blipFill>
            <a:blip r:embed="rId4"/>
            <a:stretch>
              <a:fillRect/>
            </a:stretch>
          </a:blipFill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 flipV="1">
              <a:off x="0" y="2228850"/>
              <a:ext cx="12192000" cy="2400300"/>
            </a:xfrm>
            <a:prstGeom prst="rect">
              <a:avLst/>
            </a:prstGeom>
            <a:grpFill/>
          </p:spPr>
        </p:pic>
        <p:sp>
          <p:nvSpPr>
            <p:cNvPr id="9" name="矩形 8"/>
            <p:cNvSpPr/>
            <p:nvPr/>
          </p:nvSpPr>
          <p:spPr>
            <a:xfrm>
              <a:off x="0" y="2228850"/>
              <a:ext cx="12192000" cy="2400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6629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98980" y="660400"/>
            <a:ext cx="42760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四、几点注意事项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72410" y="2167255"/>
            <a:ext cx="7661275" cy="252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656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1.确保安全，以确保安全为首要前提</a:t>
            </a:r>
          </a:p>
          <a:p>
            <a:endParaRPr lang="zh-CN" altLang="en-US" sz="2000" b="1" dirty="0">
              <a:solidFill>
                <a:srgbClr val="46566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4656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4656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加强团队合作，合理安排分工</a:t>
            </a:r>
          </a:p>
          <a:p>
            <a:endParaRPr lang="zh-CN" altLang="en-US" dirty="0">
              <a:solidFill>
                <a:srgbClr val="46566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善于利用有利资源</a:t>
            </a:r>
          </a:p>
          <a:p>
            <a:endParaRPr lang="zh-CN" altLang="en-US" sz="2400" b="1" dirty="0">
              <a:solidFill>
                <a:srgbClr val="46566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4656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46566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注意队名选取、材料撰写格式等细节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8703EB-E227-498A-92C8-72698209E5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75"/>
          <p:cNvGrpSpPr/>
          <p:nvPr/>
        </p:nvGrpSpPr>
        <p:grpSpPr bwMode="auto">
          <a:xfrm>
            <a:off x="4606926" y="2301877"/>
            <a:ext cx="4062413" cy="4075113"/>
            <a:chOff x="-2971006" y="2889931"/>
            <a:chExt cx="3048000" cy="3057525"/>
          </a:xfrm>
        </p:grpSpPr>
        <p:pic>
          <p:nvPicPr>
            <p:cNvPr id="16391" name="Picture 2" descr="花瓣-0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" t="19324" r="91370" b="26570"/>
            <a:stretch>
              <a:fillRect/>
            </a:stretch>
          </p:blipFill>
          <p:spPr bwMode="auto">
            <a:xfrm>
              <a:off x="-2666206" y="5099731"/>
              <a:ext cx="411162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2" name="Picture 3" descr="花瓣-0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4" r="88031" b="21506"/>
            <a:stretch>
              <a:fillRect/>
            </a:stretch>
          </p:blipFill>
          <p:spPr bwMode="auto">
            <a:xfrm>
              <a:off x="-2056606" y="3459843"/>
              <a:ext cx="544512" cy="49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3" name="Picture 5" descr="花瓣-0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6" t="18280" r="72223" b="30107"/>
            <a:stretch>
              <a:fillRect/>
            </a:stretch>
          </p:blipFill>
          <p:spPr bwMode="auto">
            <a:xfrm>
              <a:off x="-305594" y="5252131"/>
              <a:ext cx="382588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4" name="Picture 7" descr="花瓣-0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62" t="17204" r="37750" b="35484"/>
            <a:stretch>
              <a:fillRect/>
            </a:stretch>
          </p:blipFill>
          <p:spPr bwMode="auto">
            <a:xfrm>
              <a:off x="-1447006" y="4626656"/>
              <a:ext cx="271462" cy="29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5" name="Picture 8" descr="花瓣-0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50" t="17204" r="31526" b="18280"/>
            <a:stretch>
              <a:fillRect/>
            </a:stretch>
          </p:blipFill>
          <p:spPr bwMode="auto">
            <a:xfrm>
              <a:off x="-1218406" y="5099731"/>
              <a:ext cx="26511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6" name="Picture 9" descr="花瓣-0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95" t="30107" r="25781" b="18280"/>
            <a:stretch>
              <a:fillRect/>
            </a:stretch>
          </p:blipFill>
          <p:spPr bwMode="auto">
            <a:xfrm>
              <a:off x="-2361406" y="3728131"/>
              <a:ext cx="354012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7" name="Picture 10" descr="花瓣-0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40" t="34409" r="20515" b="18280"/>
            <a:stretch>
              <a:fillRect/>
            </a:stretch>
          </p:blipFill>
          <p:spPr bwMode="auto">
            <a:xfrm>
              <a:off x="-1545431" y="3686856"/>
              <a:ext cx="327025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8" name="Picture 11" descr="花瓣-0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15" t="30107" r="10732" b="18280"/>
            <a:stretch>
              <a:fillRect/>
            </a:stretch>
          </p:blipFill>
          <p:spPr bwMode="auto">
            <a:xfrm>
              <a:off x="-2013744" y="4264706"/>
              <a:ext cx="339725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9" name="Picture 12" descr="花瓣-0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49" t="30920" b="18840"/>
            <a:stretch>
              <a:fillRect/>
            </a:stretch>
          </p:blipFill>
          <p:spPr bwMode="auto">
            <a:xfrm>
              <a:off x="-1447006" y="5633131"/>
              <a:ext cx="404812" cy="29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Picture 13" descr="花瓣-0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0" t="15460" r="82730" b="22705"/>
            <a:stretch>
              <a:fillRect/>
            </a:stretch>
          </p:blipFill>
          <p:spPr bwMode="auto">
            <a:xfrm>
              <a:off x="-2285206" y="2889931"/>
              <a:ext cx="4572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1" name="Picture 14" descr="花瓣-0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25" t="19325" r="64177" b="18840"/>
            <a:stretch>
              <a:fillRect/>
            </a:stretch>
          </p:blipFill>
          <p:spPr bwMode="auto">
            <a:xfrm>
              <a:off x="-2285206" y="4593318"/>
              <a:ext cx="43338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2" name="Picture 15" descr="花瓣-0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8" t="23190" r="35266" b="26569"/>
            <a:stretch>
              <a:fillRect/>
            </a:stretch>
          </p:blipFill>
          <p:spPr bwMode="auto">
            <a:xfrm>
              <a:off x="-2971006" y="4109131"/>
              <a:ext cx="685800" cy="29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3" name="Picture 16" descr="花瓣-0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70" t="15462" r="25342" b="14975"/>
            <a:stretch>
              <a:fillRect/>
            </a:stretch>
          </p:blipFill>
          <p:spPr bwMode="auto">
            <a:xfrm>
              <a:off x="-2742406" y="5480731"/>
              <a:ext cx="649287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4" name="Picture 17" descr="花瓣-0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20" t="15462" r="15849" b="18840"/>
            <a:stretch>
              <a:fillRect/>
            </a:stretch>
          </p:blipFill>
          <p:spPr bwMode="auto">
            <a:xfrm>
              <a:off x="-837406" y="4775881"/>
              <a:ext cx="457200" cy="38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82" y="1150504"/>
            <a:ext cx="96678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淘宝网chenying0907出品 2"/>
          <p:cNvSpPr txBox="1">
            <a:spLocks noChangeArrowheads="1"/>
          </p:cNvSpPr>
          <p:nvPr/>
        </p:nvSpPr>
        <p:spPr bwMode="auto">
          <a:xfrm>
            <a:off x="2074082" y="2024979"/>
            <a:ext cx="8522970" cy="483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8935" tIns="64468" rIns="128935" bIns="64468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sz="4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投身</a:t>
            </a:r>
            <a:r>
              <a:rPr 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实践，筑梦青春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计算机学院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2021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年暑期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三下乡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社会实践动员会</a:t>
            </a:r>
          </a:p>
          <a:p>
            <a:pPr algn="ctr" eaLnBrk="1" hangingPunct="1"/>
            <a:r>
              <a:rPr lang="en-US" altLang="zh-CN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                       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</a:t>
            </a:r>
            <a:endParaRPr lang="en-US" altLang="zh-CN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endParaRPr 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2021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                                         </a:t>
            </a:r>
            <a:endParaRPr lang="en-US" altLang="zh-CN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/>
            <a:endParaRPr lang="en-US" altLang="zh-CN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6389" name="Picture 4" descr="花瓣-0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39" t="34409" r="3760" b="18280"/>
          <a:stretch>
            <a:fillRect/>
          </a:stretch>
        </p:blipFill>
        <p:spPr bwMode="auto">
          <a:xfrm>
            <a:off x="7162800" y="6113465"/>
            <a:ext cx="406400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F6425E-67FE-4987-8BBA-39836E7F43E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67" y="576288"/>
            <a:ext cx="5553867" cy="13665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172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 descr="xiaohui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9" y="318455"/>
            <a:ext cx="1455737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32766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42859" y="2082175"/>
            <a:ext cx="2743213" cy="295656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16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你想象中的社会实践是什么样的？</a:t>
            </a:r>
          </a:p>
        </p:txBody>
      </p:sp>
      <p:pic>
        <p:nvPicPr>
          <p:cNvPr id="7" name="图片 6" descr="placingpictureplaceholde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3759406" y="1338645"/>
            <a:ext cx="2811830" cy="1864384"/>
          </a:xfrm>
          <a:prstGeom prst="rect">
            <a:avLst/>
          </a:prstGeom>
        </p:spPr>
      </p:pic>
      <p:pic>
        <p:nvPicPr>
          <p:cNvPr id="9" name="图片 8" descr="placingpictureplaceholder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634736" y="1338645"/>
            <a:ext cx="2810458" cy="1864384"/>
          </a:xfrm>
          <a:prstGeom prst="rect">
            <a:avLst/>
          </a:prstGeom>
        </p:spPr>
      </p:pic>
      <p:pic>
        <p:nvPicPr>
          <p:cNvPr id="10" name="图片 9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9508694" y="1338645"/>
            <a:ext cx="1663006" cy="773330"/>
          </a:xfrm>
          <a:prstGeom prst="rect">
            <a:avLst/>
          </a:prstGeom>
        </p:spPr>
      </p:pic>
      <p:pic>
        <p:nvPicPr>
          <p:cNvPr id="11" name="图片 10" descr="placingpictureplaceholder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9508694" y="2175474"/>
            <a:ext cx="1663006" cy="1027554"/>
          </a:xfrm>
          <a:prstGeom prst="rect">
            <a:avLst/>
          </a:prstGeom>
        </p:spPr>
      </p:pic>
      <p:pic>
        <p:nvPicPr>
          <p:cNvPr id="12" name="图片 11" descr="placingpictureplaceholder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3759406" y="3266529"/>
            <a:ext cx="3673972" cy="2443639"/>
          </a:xfrm>
          <a:prstGeom prst="rect">
            <a:avLst/>
          </a:prstGeom>
        </p:spPr>
      </p:pic>
      <p:pic>
        <p:nvPicPr>
          <p:cNvPr id="13" name="图片 12" descr="placingpictureplaceholder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7496878" y="3266529"/>
            <a:ext cx="3674822" cy="244363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 descr="xiaohui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9" y="318455"/>
            <a:ext cx="1455737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327660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217295" y="2277745"/>
            <a:ext cx="1043940" cy="303784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b="1" spc="16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b="1" spc="16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b="1" spc="16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98340" y="1925955"/>
            <a:ext cx="58369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一、社会实践如何选题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二、研究设计与调研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三、实践宣传与成果总结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四、几点注意事项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6" y="319088"/>
            <a:ext cx="10290175" cy="22225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901826" y="319088"/>
            <a:ext cx="10290175" cy="2222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532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01825" y="703263"/>
            <a:ext cx="9137651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一、社会实践如何选题</a:t>
            </a:r>
          </a:p>
        </p:txBody>
      </p:sp>
      <p:sp>
        <p:nvSpPr>
          <p:cNvPr id="22535" name="文本框 55"/>
          <p:cNvSpPr txBox="1">
            <a:spLocks noChangeArrowheads="1"/>
          </p:cNvSpPr>
          <p:nvPr/>
        </p:nvSpPr>
        <p:spPr bwMode="auto">
          <a:xfrm>
            <a:off x="542290" y="2303780"/>
            <a:ext cx="5832475" cy="34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三下乡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：文化、科技、卫生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活动形式：</a:t>
            </a:r>
            <a:r>
              <a:rPr lang="zh-CN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以志愿者的形式深入农村基层，传播先进文化科技、体验基层民众生活、调研基层现状</a:t>
            </a: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主要目的：</a:t>
            </a:r>
            <a:r>
              <a:rPr lang="zh-CN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提高大学生综合素质、锻炼社会实践能力、提高思想认识</a:t>
            </a:r>
          </a:p>
        </p:txBody>
      </p:sp>
      <p:sp>
        <p:nvSpPr>
          <p:cNvPr id="5" name="右箭头 4"/>
          <p:cNvSpPr/>
          <p:nvPr/>
        </p:nvSpPr>
        <p:spPr>
          <a:xfrm>
            <a:off x="6374765" y="4029710"/>
            <a:ext cx="800100" cy="4318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385685" y="2628900"/>
            <a:ext cx="4291330" cy="32340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mpd="sng"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23785" y="2857500"/>
            <a:ext cx="42532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选题需要：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贴近农村、基层、老百姓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符合国家政策与管理导向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聚焦国家和社会关注的话题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结合学科专业特色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1825" y="1653540"/>
            <a:ext cx="6565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（一）从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三下乡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实质来看如何选题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930D07-E030-428C-B93E-F35DD55BD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6" y="319088"/>
            <a:ext cx="10290175" cy="22225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901826" y="319088"/>
            <a:ext cx="10290175" cy="22225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22345" y="2551748"/>
            <a:ext cx="54489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明确研究的问题是什么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确定选题的范围：不能太大</a:t>
            </a: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选择团队感兴趣的话题</a:t>
            </a:r>
          </a:p>
        </p:txBody>
      </p:sp>
      <p:sp>
        <p:nvSpPr>
          <p:cNvPr id="22532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01825" y="703263"/>
            <a:ext cx="9137651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一、社会实践如何选题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1825" y="1653540"/>
            <a:ext cx="6565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把握选题的科学性与可行性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768475" y="4768850"/>
            <a:ext cx="826643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/>
              <a:t>以研究的思路策划实践，以研究的态度开展实践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838F88-060D-4D68-9D7C-6C278AD672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GrpSpPr/>
          <p:nvPr/>
        </p:nvGrpSpPr>
        <p:grpSpPr>
          <a:xfrm>
            <a:off x="1901389" y="319135"/>
            <a:ext cx="10290611" cy="222287"/>
            <a:chOff x="0" y="2228850"/>
            <a:chExt cx="12192000" cy="2400300"/>
          </a:xfrm>
          <a:blipFill>
            <a:blip r:embed="rId4"/>
            <a:stretch>
              <a:fillRect/>
            </a:stretch>
          </a:blipFill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 flipV="1">
              <a:off x="0" y="2228850"/>
              <a:ext cx="12192000" cy="2400300"/>
            </a:xfrm>
            <a:prstGeom prst="rect">
              <a:avLst/>
            </a:prstGeom>
            <a:grpFill/>
          </p:spPr>
        </p:pic>
        <p:sp>
          <p:nvSpPr>
            <p:cNvPr id="9" name="矩形 8"/>
            <p:cNvSpPr/>
            <p:nvPr/>
          </p:nvSpPr>
          <p:spPr>
            <a:xfrm>
              <a:off x="0" y="2228850"/>
              <a:ext cx="12192000" cy="2400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6629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98664" y="660400"/>
            <a:ext cx="29337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选题举例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58C45B-EA42-41F3-8E15-AD10FAAB8A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B62A0C-48FC-4F66-ACC7-633FB2CD1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22" y="1685103"/>
            <a:ext cx="5802638" cy="28809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B9343-C7F5-4239-8D68-C52A8E74A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4" y="1685103"/>
            <a:ext cx="4542031" cy="49016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F6C07F0-92EC-462E-A552-F7AC76F4F6CB}"/>
              </a:ext>
            </a:extLst>
          </p:cNvPr>
          <p:cNvSpPr txBox="1"/>
          <p:nvPr/>
        </p:nvSpPr>
        <p:spPr>
          <a:xfrm>
            <a:off x="6762307" y="4986669"/>
            <a:ext cx="3636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全校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个优秀实践成果，计算机学院占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5BE4FD-D2CC-4BB7-80F5-4E081091EA4C}"/>
              </a:ext>
            </a:extLst>
          </p:cNvPr>
          <p:cNvSpPr/>
          <p:nvPr/>
        </p:nvSpPr>
        <p:spPr>
          <a:xfrm>
            <a:off x="858164" y="3753293"/>
            <a:ext cx="4404951" cy="563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0FE0FC3-8321-4E59-90A6-E03ECF10391E}"/>
              </a:ext>
            </a:extLst>
          </p:cNvPr>
          <p:cNvSpPr/>
          <p:nvPr/>
        </p:nvSpPr>
        <p:spPr>
          <a:xfrm>
            <a:off x="862905" y="5539563"/>
            <a:ext cx="4404951" cy="287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2492CD9-1EFF-4427-824C-50D1023847D9}"/>
              </a:ext>
            </a:extLst>
          </p:cNvPr>
          <p:cNvSpPr/>
          <p:nvPr/>
        </p:nvSpPr>
        <p:spPr>
          <a:xfrm>
            <a:off x="5991350" y="3051545"/>
            <a:ext cx="5374858" cy="377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tx1"/>
                </a:solidFill>
              </a:ln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GrpSpPr/>
          <p:nvPr/>
        </p:nvGrpSpPr>
        <p:grpSpPr>
          <a:xfrm>
            <a:off x="1901389" y="319135"/>
            <a:ext cx="10290611" cy="222287"/>
            <a:chOff x="0" y="2228850"/>
            <a:chExt cx="12192000" cy="2400300"/>
          </a:xfrm>
          <a:blipFill>
            <a:blip r:embed="rId4"/>
            <a:stretch>
              <a:fillRect/>
            </a:stretch>
          </a:blipFill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 flipV="1">
              <a:off x="0" y="2228850"/>
              <a:ext cx="12192000" cy="2400300"/>
            </a:xfrm>
            <a:prstGeom prst="rect">
              <a:avLst/>
            </a:prstGeom>
            <a:grpFill/>
          </p:spPr>
        </p:pic>
        <p:sp>
          <p:nvSpPr>
            <p:cNvPr id="9" name="矩形 8"/>
            <p:cNvSpPr/>
            <p:nvPr/>
          </p:nvSpPr>
          <p:spPr>
            <a:xfrm>
              <a:off x="0" y="2228850"/>
              <a:ext cx="12192000" cy="2400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6629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98664" y="660400"/>
            <a:ext cx="29337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选题举例</a:t>
            </a:r>
          </a:p>
        </p:txBody>
      </p:sp>
      <p:sp>
        <p:nvSpPr>
          <p:cNvPr id="44" name="任意多边形 43"/>
          <p:cNvSpPr/>
          <p:nvPr/>
        </p:nvSpPr>
        <p:spPr>
          <a:xfrm>
            <a:off x="9042400" y="1735773"/>
            <a:ext cx="2054225" cy="44196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8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ea"/>
              <a:sym typeface="+mn-lt"/>
            </a:endParaRPr>
          </a:p>
          <a:p>
            <a:pPr lvl="1"/>
            <a:endParaRPr lang="zh-CN" altLang="en-US">
              <a:cs typeface="+mn-ea"/>
              <a:sym typeface="+mn-lt"/>
            </a:endParaRPr>
          </a:p>
          <a:p>
            <a:pPr lvl="1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07805" y="3188335"/>
            <a:ext cx="19240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结合专业背景，明确研究目标，小切口反映大问题。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585" y="1819910"/>
            <a:ext cx="7153275" cy="4251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58C45B-EA42-41F3-8E15-AD10FAAB8A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6359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GrpSpPr/>
          <p:nvPr/>
        </p:nvGrpSpPr>
        <p:grpSpPr>
          <a:xfrm>
            <a:off x="1901389" y="319135"/>
            <a:ext cx="10290611" cy="222287"/>
            <a:chOff x="0" y="2228850"/>
            <a:chExt cx="12192000" cy="2400300"/>
          </a:xfrm>
          <a:blipFill>
            <a:blip r:embed="rId4"/>
            <a:stretch>
              <a:fillRect/>
            </a:stretch>
          </a:blipFill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 flipV="1">
              <a:off x="0" y="2228850"/>
              <a:ext cx="12192000" cy="2400300"/>
            </a:xfrm>
            <a:prstGeom prst="rect">
              <a:avLst/>
            </a:prstGeom>
            <a:grpFill/>
          </p:spPr>
        </p:pic>
        <p:sp>
          <p:nvSpPr>
            <p:cNvPr id="9" name="矩形 8"/>
            <p:cNvSpPr/>
            <p:nvPr/>
          </p:nvSpPr>
          <p:spPr>
            <a:xfrm>
              <a:off x="0" y="2228850"/>
              <a:ext cx="12192000" cy="2400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6629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98664" y="660400"/>
            <a:ext cx="29337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选题举例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730" y="1664335"/>
            <a:ext cx="6707505" cy="4412615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8961755" y="1779270"/>
            <a:ext cx="1995170" cy="4297680"/>
            <a:chOff x="8492507" y="1219202"/>
            <a:chExt cx="2104056" cy="4419596"/>
          </a:xfrm>
          <a:solidFill>
            <a:srgbClr val="890607"/>
          </a:solidFill>
        </p:grpSpPr>
        <p:sp>
          <p:nvSpPr>
            <p:cNvPr id="47" name="任意多边形 46"/>
            <p:cNvSpPr/>
            <p:nvPr/>
          </p:nvSpPr>
          <p:spPr>
            <a:xfrm>
              <a:off x="8492507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8906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  <a:p>
              <a:pPr lvl="1"/>
              <a:endParaRPr lang="zh-CN" altLang="en-US">
                <a:cs typeface="+mn-ea"/>
                <a:sym typeface="+mn-lt"/>
              </a:endParaRPr>
            </a:p>
            <a:p>
              <a:pPr lvl="1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500448" y="2930539"/>
              <a:ext cx="2088356" cy="104351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100000"/>
                </a:lnSpc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紧跟时代热点，贴近百姓生活，调研目标明确。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8BA2276-E61B-4967-9559-CBE2DCC78E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6" y="319088"/>
            <a:ext cx="10290175" cy="22225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901826" y="319088"/>
            <a:ext cx="10290175" cy="22225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532" name="矩形 2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01825" y="703263"/>
            <a:ext cx="9137651" cy="63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 defTabSz="2419350"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defTabSz="2419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一、社会实践如何选题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18023" y="3555991"/>
            <a:ext cx="3548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年选题方向参考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772150" y="1695450"/>
            <a:ext cx="38100" cy="4546600"/>
          </a:xfrm>
          <a:prstGeom prst="line">
            <a:avLst/>
          </a:prstGeom>
          <a:ln w="12700" cmpd="sng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DC957F8-7092-418B-9CCE-D60B162DAB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7" y="84455"/>
            <a:ext cx="1496695" cy="1496695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68443E20-D973-47C5-8D46-C0455CE0A637}"/>
              </a:ext>
            </a:extLst>
          </p:cNvPr>
          <p:cNvGrpSpPr/>
          <p:nvPr/>
        </p:nvGrpSpPr>
        <p:grpSpPr>
          <a:xfrm>
            <a:off x="6817979" y="957401"/>
            <a:ext cx="6331413" cy="5653582"/>
            <a:chOff x="6537176" y="850221"/>
            <a:chExt cx="6331413" cy="5653582"/>
          </a:xfrm>
        </p:grpSpPr>
        <p:sp>
          <p:nvSpPr>
            <p:cNvPr id="7" name="文本框 6"/>
            <p:cNvSpPr txBox="1"/>
            <p:nvPr/>
          </p:nvSpPr>
          <p:spPr>
            <a:xfrm>
              <a:off x="6547485" y="3228945"/>
              <a:ext cx="4840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6.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巩固脱贫成果，助力乡村振兴建设。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547485" y="1325032"/>
              <a:ext cx="3843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2.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“我的华中大”主题实践。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547485" y="2277411"/>
              <a:ext cx="4007828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4.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开展国情观察，坚定理想信念。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547485" y="3709796"/>
              <a:ext cx="4520789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7.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结合专业教育，助力科技创新发展。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547485" y="4180479"/>
              <a:ext cx="4520789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8.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开展医疗服务，助力健康中国建设。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547485" y="850221"/>
              <a:ext cx="4084773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1.“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学党史，强信念”主题教育。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547485" y="1799843"/>
              <a:ext cx="4264309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3.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开展理论宣讲，唱响时代主旋律。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47485" y="2752222"/>
              <a:ext cx="4007828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5.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坚定文化自信，弘扬文化强音。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37176" y="5144093"/>
              <a:ext cx="4679486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10.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深化服务为民，助力基层社会治理。</a:t>
              </a:r>
              <a:endPara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B307925-B85C-4262-882C-3AC4267C1BBF}"/>
                </a:ext>
              </a:extLst>
            </p:cNvPr>
            <p:cNvSpPr txBox="1"/>
            <p:nvPr/>
          </p:nvSpPr>
          <p:spPr>
            <a:xfrm>
              <a:off x="6547485" y="4662286"/>
              <a:ext cx="4520789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9.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开展环境保护，助力生态文明建设。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69A1BAD-648C-4D47-B3FF-CFD455342676}"/>
                </a:ext>
              </a:extLst>
            </p:cNvPr>
            <p:cNvSpPr txBox="1"/>
            <p:nvPr/>
          </p:nvSpPr>
          <p:spPr>
            <a:xfrm>
              <a:off x="6547485" y="5622698"/>
              <a:ext cx="60938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11.</a:t>
              </a: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铸牢中华民族共同体意识。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B3D8D81-F751-437E-B053-E48B44DB15B9}"/>
                </a:ext>
              </a:extLst>
            </p:cNvPr>
            <p:cNvSpPr txBox="1"/>
            <p:nvPr/>
          </p:nvSpPr>
          <p:spPr>
            <a:xfrm>
              <a:off x="6547485" y="6103693"/>
              <a:ext cx="63211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12.</a:t>
              </a:r>
              <a:r>
                <a:rPr lang="zh-CN" altLang="zh-CN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其他专项实践或自拟主题。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3532AE8F-6694-4399-80C7-84E55CFEB4BE}"/>
              </a:ext>
            </a:extLst>
          </p:cNvPr>
          <p:cNvSpPr txBox="1"/>
          <p:nvPr/>
        </p:nvSpPr>
        <p:spPr>
          <a:xfrm>
            <a:off x="1336596" y="4287659"/>
            <a:ext cx="3427825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学院重点鼓励项目：寻访全国信息学科院士、教授，探索学科发展前景、关键核心技术“卡脖子”问题、打造国家战略科技力量等等。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621419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87,&quot;width&quot;:5379}"/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60_1*d*1"/>
  <p:tag name="KSO_WM_TEMPLATE_CATEGORY" val="diagram"/>
  <p:tag name="KSO_WM_TEMPLATE_INDEX" val="202147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bb18ff2f66e463a88213382066a8a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a51a855e276451c84c529232e90ae2f"/>
  <p:tag name="KSO_WM_UNIT_PLACING_PICTURE" val="175048.41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64054ed1e2fb7f7d9"/>
  <p:tag name="KSO_WM_TEMPLATE_ASSEMBLE_GROUPID" val="60656e664054ed1e2fb7f7d9"/>
  <p:tag name="KSO_WM_UNIT_PLACING_PICTURE_INFO" val="{&quot;code&quot;:&quot;bcDAb&quot;,&quot;full_picture&quot;:true,&quot;last_full_picture&quot;:&quot;bcDAb&quot;,&quot;margin&quot;:{&quot;left&quot;:2.0169730453468446,&quot;right&quot;:3.507259543890882},&quot;scheme&quot;:&quot;6-3&quot;,&quot;spacing&quot;:5}"/>
  <p:tag name="KSO_WM_UNIT_PLACING_PICTURE_USER_VIEWPORT_SMARTMENU" val="{&quot;height&quot;:3044.0557473160598,&quot;width&quot;:4595.8120243703142}"/>
  <p:tag name="KSO_WM_UNIT_PLACING_PICTURE_USER_RELATIVERECTANGLE_SMARTMENU" val="{&quot;bottom&quot;:0,&quot;left&quot;:0,&quot;right&quot;:0,&quot;top&quot;:0}"/>
  <p:tag name="KSO_WM_UNIT_PLACING_PICTURE_COLLAGE_VIEWPORT" val="{&quot;height&quot;:3249.0054601908323,&quot;width&quot;:4905.239769629080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60_1*d*1"/>
  <p:tag name="KSO_WM_TEMPLATE_CATEGORY" val="diagram"/>
  <p:tag name="KSO_WM_TEMPLATE_INDEX" val="202147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bb18ff2f66e463a88213382066a8a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a51a855e276451c84c529232e90ae2f"/>
  <p:tag name="KSO_WM_UNIT_PLACING_PICTURE" val="175048.41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64054ed1e2fb7f7d9"/>
  <p:tag name="KSO_WM_TEMPLATE_ASSEMBLE_GROUPID" val="60656e664054ed1e2fb7f7d9"/>
  <p:tag name="KSO_WM_UNIT_PLACING_PICTURE_USER_VIEWPORT" val="{&quot;height&quot;:3554,&quot;width&quot;:5966}"/>
  <p:tag name="KSO_WM_UNIT_PLACING_PICTURE_INFO" val="{&quot;code&quot;:&quot;bcDAb&quot;,&quot;full_picture&quot;:true,&quot;last_full_picture&quot;:&quot;bcDAb&quot;,&quot;margin&quot;:{&quot;left&quot;:2.0169730453468446,&quot;right&quot;:3.507259543890882},&quot;scheme&quot;:&quot;6-3&quot;,&quot;spacing&quot;:5}"/>
  <p:tag name="KSO_WM_UNIT_PLACING_PICTURE_USER_VIEWPORT_SMARTMENU" val="{&quot;height&quot;:2153.9511266572999,&quot;width&quot;:4582.6329562075425}"/>
  <p:tag name="KSO_WM_UNIT_PLACING_PICTURE_USER_RELATIVERECTANGLE_SMARTMENU" val="{&quot;bottom&quot;:0,&quot;left&quot;:0,&quot;right&quot;:0,&quot;top&quot;:0}"/>
  <p:tag name="KSO_WM_UNIT_PLACING_PICTURE_COLLAGE_VIEWPORT" val="{&quot;height&quot;:2298.9725470971707,&quot;width&quot;:4891.172889976557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60_1*d*1"/>
  <p:tag name="KSO_WM_TEMPLATE_CATEGORY" val="diagram"/>
  <p:tag name="KSO_WM_TEMPLATE_INDEX" val="202147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bb18ff2f66e463a88213382066a8a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a51a855e276451c84c529232e90ae2f"/>
  <p:tag name="KSO_WM_UNIT_PLACING_PICTURE" val="175048.41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64054ed1e2fb7f7d9"/>
  <p:tag name="KSO_WM_TEMPLATE_ASSEMBLE_GROUPID" val="60656e664054ed1e2fb7f7d9"/>
  <p:tag name="KSO_WM_UNIT_PLACING_PICTURE_USER_VIEWPORT" val="{&quot;height&quot;:3584,&quot;width&quot;:5706}"/>
  <p:tag name="KSO_WM_UNIT_PLACING_PICTURE_INFO" val="{&quot;code&quot;:&quot;bcDAb&quot;,&quot;full_picture&quot;:true,&quot;last_full_picture&quot;:&quot;bcDAb&quot;,&quot;margin&quot;:{&quot;left&quot;:2.0169730453468446,&quot;right&quot;:3.507259543890882},&quot;scheme&quot;:&quot;6-3&quot;,&quot;spacing&quot;:5}"/>
  <p:tag name="KSO_WM_UNIT_PLACING_PICTURE_USER_VIEWPORT_SMARTMENU" val="{&quot;height&quot;:3934.1603679748191,&quot;width&quot;:6294.2685420359358}"/>
  <p:tag name="KSO_WM_UNIT_PLACING_PICTURE_USER_RELATIVERECTANGLE_SMARTMENU" val="{&quot;bottom&quot;:0,&quot;left&quot;:0,&quot;right&quot;:0,&quot;top&quot;:0}"/>
  <p:tag name="KSO_WM_UNIT_PLACING_PICTURE_COLLAGE_VIEWPORT" val="{&quot;height&quot;:4199.0400541160943,&quot;width&quot;:6718.050265846060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60_1*d*1"/>
  <p:tag name="KSO_WM_TEMPLATE_CATEGORY" val="diagram"/>
  <p:tag name="KSO_WM_TEMPLATE_INDEX" val="202147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bb18ff2f66e463a88213382066a8a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a51a855e276451c84c529232e90ae2f"/>
  <p:tag name="KSO_WM_UNIT_PLACING_PICTURE" val="175048.41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64054ed1e2fb7f7d9"/>
  <p:tag name="KSO_WM_TEMPLATE_ASSEMBLE_GROUPID" val="60656e664054ed1e2fb7f7d9"/>
  <p:tag name="KSO_WM_UNIT_PLACING_PICTURE_USER_VIEWPORT" val="{&quot;height&quot;:3645,&quot;width&quot;:5466}"/>
  <p:tag name="KSO_WM_UNIT_PLACING_PICTURE_INFO" val="{&quot;code&quot;:&quot;bcDAb&quot;,&quot;full_picture&quot;:true,&quot;last_full_picture&quot;:&quot;bcDAb&quot;,&quot;margin&quot;:{&quot;left&quot;:2.0169730453468446,&quot;right&quot;:3.507259543890882},&quot;scheme&quot;:&quot;6-3&quot;,&quot;spacing&quot;:5}"/>
  <p:tag name="KSO_WM_UNIT_PLACING_PICTURE_USER_VIEWPORT_SMARTMENU" val="{&quot;height&quot;:1001.9755633286501,&quot;width&quot;:1561.6355858283944}"/>
  <p:tag name="KSO_WM_UNIT_PLACING_PICTURE_USER_RELATIVERECTANGLE_SMARTMENU" val="{&quot;bottom&quot;:0,&quot;left&quot;:0,&quot;right&quot;:0,&quot;top&quot;:0}"/>
  <p:tag name="KSO_WM_UNIT_PLACING_PICTURE_COLLAGE_VIEWPORT" val="{&quot;height&quot;:1069.4358282276066,&quot;width&quot;:1666.778166059145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60_1*d*1"/>
  <p:tag name="KSO_WM_TEMPLATE_CATEGORY" val="diagram"/>
  <p:tag name="KSO_WM_TEMPLATE_INDEX" val="202147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bb18ff2f66e463a88213382066a8a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a51a855e276451c84c529232e90ae2f"/>
  <p:tag name="KSO_WM_UNIT_PLACING_PICTURE" val="175048.41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64054ed1e2fb7f7d9"/>
  <p:tag name="KSO_WM_TEMPLATE_ASSEMBLE_GROUPID" val="60656e664054ed1e2fb7f7d9"/>
  <p:tag name="KSO_WM_UNIT_PLACING_PICTURE_USER_VIEWPORT" val="{&quot;height&quot;:3550,&quot;width&quot;:5323}"/>
  <p:tag name="KSO_WM_UNIT_PLACING_PICTURE_INFO" val="{&quot;code&quot;:&quot;bcDAb&quot;,&quot;full_picture&quot;:true,&quot;last_full_picture&quot;:&quot;bcDAb&quot;,&quot;margin&quot;:{&quot;left&quot;:2.0169730453468446,&quot;right&quot;:3.507259543890882},&quot;scheme&quot;:&quot;6-3&quot;,&quot;spacing&quot;:5}"/>
  <p:tag name="KSO_WM_UNIT_PLACING_PICTURE_USER_VIEWPORT_SMARTMENU" val="{&quot;height&quot;:1001.9755633286501,&quot;width&quot;:1561.6355858283944}"/>
  <p:tag name="KSO_WM_UNIT_PLACING_PICTURE_USER_RELATIVERECTANGLE_SMARTMENU" val="{&quot;bottom&quot;:0,&quot;left&quot;:0,&quot;right&quot;:0,&quot;top&quot;:0}"/>
  <p:tag name="KSO_WM_UNIT_PLACING_PICTURE_COLLAGE_VIEWPORT" val="{&quot;height&quot;:1069.4358282276066,&quot;width&quot;:1666.778166059145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760"/>
  <p:tag name="KSO_WM_SLIDE_LAYOUT_INFO" val="{&quot;direction&quot;:1,&quot;id&quot;:&quot;2021-04-01T14:56:23&quot;,&quot;maxSize&quot;:{&quot;size1&quot;:37.499622819304932},&quot;minSize&quot;:{&quot;size1&quot;:37.499622819304932},&quot;normalSize&quot;:{&quot;size1&quot;:37.499622819304932},&quot;subLayout&quot;:[{&quot;backgroundInfo&quot;:[{&quot;bottom&quot;:0,&quot;bottomAbs&quot;:false,&quot;left&quot;:0,&quot;leftAbs&quot;:false,&quot;right&quot;:0.13333333999999999,&quot;rightAbs&quot;:false,&quot;top&quot;:0,&quot;topAbs&quot;:false,&quot;type&quot;:&quot;leftRight&quot;}],&quot;id&quot;:&quot;2021-04-01T14:56:23&quot;,&quot;margin&quot;:{&quot;bottom&quot;:5.0799999237060547,&quot;left&quot;:1.6929999589920044,&quot;right&quot;:3.3870000839233398,&quot;top&quot;:3.3870000839233398},&quot;type&quot;:0},{&quot;id&quot;:&quot;2021-04-01T14:56:23&quot;,&quot;margin&quot;:{&quot;bottom&quot;:1.6929999589920044,&quot;left&quot;:0,&quot;right&quot;:1.6929999589920044,&quot;top&quot;:1.6929999589920044},&quot;type&quot;:0}],&quot;type&quot;:0}"/>
  <p:tag name="KSO_WM_SLIDE_BACKGROUND" val="[&quot;leftRight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6f21ddc3daf3fef3fc14"/>
  <p:tag name="KSO_WM_CHIP_FILLPROP" val="[[{&quot;fill_id&quot;:&quot;164c300f690d423ab1b6e3b65edb0bf9&quot;,&quot;fill_align&quot;:&quot;lt&quot;,&quot;text_align&quot;:&quot;lt&quot;,&quot;text_direction&quot;:&quot;horizontal&quot;,&quot;chip_types&quot;:[&quot;header&quot;]},{&quot;fill_id&quot;:&quot;722accd572074b41a2d4cf8c733c9957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ID" val="diagram2021476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39"/>
  <p:tag name="KSO_WM_SLIDE_POSITION" val="0*0"/>
  <p:tag name="KSO_WM_TAG_VERSION" val="1.0"/>
  <p:tag name="KSO_WM_SLIDE_LAYOUT" val="a_d"/>
  <p:tag name="KSO_WM_SLIDE_LAYOUT_CNT" val="1_1"/>
  <p:tag name="KSO_WM_SLIDE_CAN_ADD_NAVIGATION" val="1"/>
  <p:tag name="KSO_WM_CHIP_GROUPID" val="5ed8bc23afe44fab1839c18c"/>
  <p:tag name="KSO_WM_SLIDE_BK_DARK_LIGHT" val="2"/>
  <p:tag name="KSO_WM_SLIDE_BACKGROUND_TYPE" val="leftRight"/>
  <p:tag name="KSO_WM_SLIDE_SUPPORT_FEATURE_TYPE" val="3"/>
  <p:tag name="KSO_WM_TEMPLATE_ASSEMBLE_XID" val="60656e664054ed1e2fb7f7d9"/>
  <p:tag name="KSO_WM_TEMPLATE_ASSEMBLE_GROUPID" val="60656e664054ed1e2fb7f7d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805,&quot;width&quot;:2292.499212598424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760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760"/>
  <p:tag name="KSO_WM_UNIT_VALUE" val="425"/>
  <p:tag name="KSO_WM_TEMPLATE_ASSEMBLE_XID" val="60656e664054ed1e2fb7f7d9"/>
  <p:tag name="KSO_WM_TEMPLATE_ASSEMBLE_GROUPID" val="60656e664054ed1e2fb7f7d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60_1*a*1"/>
  <p:tag name="KSO_WM_TEMPLATE_CATEGORY" val="diagram"/>
  <p:tag name="KSO_WM_TEMPLATE_INDEX" val="20214760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c8b77c685a64f06a12bf6bf0ca1d8a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54b8b210b514375b48304094f33d2b7"/>
  <p:tag name="KSO_WM_UNIT_TEXT_FILL_FORE_SCHEMECOLOR_INDEX_BRIGHTNESS" val="0"/>
  <p:tag name="KSO_WM_UNIT_TEXT_FILL_FORE_SCHEMECOLOR_INDEX" val="13"/>
  <p:tag name="KSO_WM_UNIT_TEXT_FILL_TYPE" val="1"/>
  <p:tag name="KSO_WM_TEMPLATE_ASSEMBLE_XID" val="60656e664054ed1e2fb7f7d9"/>
  <p:tag name="KSO_WM_TEMPLATE_ASSEMBLE_GROUPID" val="60656e664054ed1e2fb7f7d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0.00157480314959,&quot;width&quot;:1620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6214250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0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0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0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0.00157480314959,&quot;width&quot;:1620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87714_2*l_h_i*1_3_1"/>
  <p:tag name="KSO_WM_TEMPLATE_CATEGORY" val="diagram"/>
  <p:tag name="KSO_WM_TEMPLATE_INDEX" val="20187714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87714_2*l_h_a*1_3_1"/>
  <p:tag name="KSO_WM_TEMPLATE_CATEGORY" val="diagram"/>
  <p:tag name="KSO_WM_TEMPLATE_INDEX" val="2018771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87714_2*l_h_i*1_3_2"/>
  <p:tag name="KSO_WM_TEMPLATE_CATEGORY" val="diagram"/>
  <p:tag name="KSO_WM_TEMPLATE_INDEX" val="2018771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87714_2*l_h_i*1_2_1"/>
  <p:tag name="KSO_WM_TEMPLATE_CATEGORY" val="diagram"/>
  <p:tag name="KSO_WM_TEMPLATE_INDEX" val="2018771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5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87714_2*l_h_i*1_2_2"/>
  <p:tag name="KSO_WM_TEMPLATE_CATEGORY" val="diagram"/>
  <p:tag name="KSO_WM_TEMPLATE_INDEX" val="2018771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87714_2*l_h_a*1_2_1"/>
  <p:tag name="KSO_WM_TEMPLATE_CATEGORY" val="diagram"/>
  <p:tag name="KSO_WM_TEMPLATE_INDEX" val="2018771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6214236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87714_2*l_h_i*1_1_1"/>
  <p:tag name="KSO_WM_TEMPLATE_CATEGORY" val="diagram"/>
  <p:tag name="KSO_WM_TEMPLATE_INDEX" val="2018771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6"/>
  <p:tag name="KSO_WM_UNIT_LINE_FILL_TYPE" val="2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87714_2*l_h_a*1_1_1"/>
  <p:tag name="KSO_WM_TEMPLATE_CATEGORY" val="diagram"/>
  <p:tag name="KSO_WM_TEMPLATE_INDEX" val="2018771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87714_2*l_h_i*1_1_2"/>
  <p:tag name="KSO_WM_TEMPLATE_CATEGORY" val="diagram"/>
  <p:tag name="KSO_WM_TEMPLATE_INDEX" val="2018771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5"/>
  <p:tag name="KSO_WM_UNIT_ID" val="diagram20187714_2*l_i*1_15"/>
  <p:tag name="KSO_WM_TEMPLATE_CATEGORY" val="diagram"/>
  <p:tag name="KSO_WM_TEMPLATE_INDEX" val="20187714"/>
  <p:tag name="KSO_WM_UNIT_LAYERLEVEL" val="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1"/>
  <p:tag name="KSO_WM_UNIT_ID" val="diagram160193_3*m_i*1_1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3"/>
  <p:tag name="KSO_WM_UNIT_ID" val="diagram160193_3*m_i*1_3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5"/>
  <p:tag name="KSO_WM_UNIT_ID" val="diagram160193_3*m_i*1_5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0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4760"/>
  <p:tag name="KSO_WM_SLIDE_LAYOUT_INFO" val="{&quot;direction&quot;:1,&quot;id&quot;:&quot;2021-04-01T14:56:23&quot;,&quot;maxSize&quot;:{&quot;size1&quot;:37.499622819304932},&quot;minSize&quot;:{&quot;size1&quot;:37.499622819304932},&quot;normalSize&quot;:{&quot;size1&quot;:37.499622819304932},&quot;subLayout&quot;:[{&quot;backgroundInfo&quot;:[{&quot;bottom&quot;:0,&quot;bottomAbs&quot;:false,&quot;left&quot;:0,&quot;leftAbs&quot;:false,&quot;right&quot;:0.13333333999999999,&quot;rightAbs&quot;:false,&quot;top&quot;:0,&quot;topAbs&quot;:false,&quot;type&quot;:&quot;leftRight&quot;}],&quot;id&quot;:&quot;2021-04-01T14:56:23&quot;,&quot;margin&quot;:{&quot;bottom&quot;:5.0799999237060547,&quot;left&quot;:1.6929999589920044,&quot;right&quot;:3.3870000839233398,&quot;top&quot;:3.3870000839233398},&quot;type&quot;:0},{&quot;id&quot;:&quot;2021-04-01T14:56:23&quot;,&quot;margin&quot;:{&quot;bottom&quot;:1.6929999589920044,&quot;left&quot;:0,&quot;right&quot;:1.6929999589920044,&quot;top&quot;:1.6929999589920044},&quot;type&quot;:0}],&quot;type&quot;:0}"/>
  <p:tag name="KSO_WM_SLIDE_BACKGROUND" val="[&quot;leftRight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6f21ddc3daf3fef3fc14"/>
  <p:tag name="KSO_WM_CHIP_FILLPROP" val="[[{&quot;fill_id&quot;:&quot;164c300f690d423ab1b6e3b65edb0bf9&quot;,&quot;fill_align&quot;:&quot;lt&quot;,&quot;text_align&quot;:&quot;lt&quot;,&quot;text_direction&quot;:&quot;horizontal&quot;,&quot;chip_types&quot;:[&quot;header&quot;]},{&quot;fill_id&quot;:&quot;722accd572074b41a2d4cf8c733c9957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ID" val="diagram2021476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39"/>
  <p:tag name="KSO_WM_SLIDE_POSITION" val="0*0"/>
  <p:tag name="KSO_WM_TAG_VERSION" val="1.0"/>
  <p:tag name="KSO_WM_SLIDE_LAYOUT" val="a_d"/>
  <p:tag name="KSO_WM_SLIDE_LAYOUT_CNT" val="1_1"/>
  <p:tag name="KSO_WM_SLIDE_CAN_ADD_NAVIGATION" val="1"/>
  <p:tag name="KSO_WM_CHIP_GROUPID" val="5ed8bc23afe44fab1839c18c"/>
  <p:tag name="KSO_WM_SLIDE_BK_DARK_LIGHT" val="2"/>
  <p:tag name="KSO_WM_SLIDE_BACKGROUND_TYPE" val="leftRight"/>
  <p:tag name="KSO_WM_SLIDE_SUPPORT_FEATURE_TYPE" val="3"/>
  <p:tag name="KSO_WM_TEMPLATE_ASSEMBLE_XID" val="60656e664054ed1e2fb7f7d9"/>
  <p:tag name="KSO_WM_TEMPLATE_ASSEMBLE_GROUPID" val="60656e664054ed1e2fb7f7d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805,&quot;width&quot;:2292.499212598424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760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760"/>
  <p:tag name="KSO_WM_UNIT_VALUE" val="425"/>
  <p:tag name="KSO_WM_TEMPLATE_ASSEMBLE_XID" val="60656e664054ed1e2fb7f7d9"/>
  <p:tag name="KSO_WM_TEMPLATE_ASSEMBLE_GROUPID" val="60656e664054ed1e2fb7f7d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60_1*a*1"/>
  <p:tag name="KSO_WM_TEMPLATE_CATEGORY" val="diagram"/>
  <p:tag name="KSO_WM_TEMPLATE_INDEX" val="20214760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c8b77c685a64f06a12bf6bf0ca1d8a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54b8b210b514375b48304094f33d2b7"/>
  <p:tag name="KSO_WM_UNIT_TEXT_FILL_FORE_SCHEMECOLOR_INDEX_BRIGHTNESS" val="0"/>
  <p:tag name="KSO_WM_UNIT_TEXT_FILL_FORE_SCHEMECOLOR_INDEX" val="13"/>
  <p:tag name="KSO_WM_UNIT_TEXT_FILL_TYPE" val="1"/>
  <p:tag name="KSO_WM_TEMPLATE_ASSEMBLE_XID" val="60656e664054ed1e2fb7f7d9"/>
  <p:tag name="KSO_WM_TEMPLATE_ASSEMBLE_GROUPID" val="60656e664054ed1e2fb7f7d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27,&quot;width&quot;:5442}"/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60_1*d*1"/>
  <p:tag name="KSO_WM_TEMPLATE_CATEGORY" val="diagram"/>
  <p:tag name="KSO_WM_TEMPLATE_INDEX" val="202147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bb18ff2f66e463a88213382066a8a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a51a855e276451c84c529232e90ae2f"/>
  <p:tag name="KSO_WM_UNIT_PLACING_PICTURE" val="175048.419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64054ed1e2fb7f7d9"/>
  <p:tag name="KSO_WM_TEMPLATE_ASSEMBLE_GROUPID" val="60656e664054ed1e2fb7f7d9"/>
  <p:tag name="KSO_WM_UNIT_PLACING_PICTURE_INFO" val="{&quot;code&quot;:&quot;bcDAb&quot;,&quot;full_picture&quot;:true,&quot;last_full_picture&quot;:&quot;bcDAb&quot;,&quot;margin&quot;:{&quot;left&quot;:2.0169730453468446,&quot;right&quot;:3.507259543890882},&quot;scheme&quot;:&quot;6-3&quot;,&quot;spacing&quot;:5}"/>
  <p:tag name="KSO_WM_UNIT_PLACING_PICTURE_USER_VIEWPORT_SMARTMENU" val="{&quot;height&quot;:3044.0557473160598,&quot;width&quot;:4595.8120243703142}"/>
  <p:tag name="KSO_WM_UNIT_PLACING_PICTURE_USER_RELATIVERECTANGLE_SMARTMENU" val="{&quot;bottom&quot;:0,&quot;left&quot;:0,&quot;right&quot;:0,&quot;top&quot;:0}"/>
  <p:tag name="KSO_WM_UNIT_PLACING_PICTURE_COLLAGE_VIEWPORT" val="{&quot;height&quot;:3249.0054601908323,&quot;width&quot;:4905.239769629080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880</Words>
  <Application>Microsoft Office PowerPoint</Application>
  <PresentationFormat>宽屏</PresentationFormat>
  <Paragraphs>161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黑体</vt:lpstr>
      <vt:lpstr>华文楷体</vt:lpstr>
      <vt:lpstr>微软雅黑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tw</dc:creator>
  <cp:lastModifiedBy>逯 润雨</cp:lastModifiedBy>
  <cp:revision>61</cp:revision>
  <dcterms:created xsi:type="dcterms:W3CDTF">2020-12-14T11:01:00Z</dcterms:created>
  <dcterms:modified xsi:type="dcterms:W3CDTF">2021-06-22T09:31:17Z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2052-11.1.0.10116</vt:lpwstr>
  </property>
  <property fmtid="{D5CDD505-2E9C-101B-9397-08002B2CF9AE}" pid="3" name="ICV">
    <vt:lpwstr>613F9745D896401EA4268DF0955275DC</vt:lpwstr>
  </property>
</Properties>
</file>